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slides/slide147.xml" ContentType="application/vnd.openxmlformats-officedocument.presentationml.slide+xml"/>
  <Override PartName="/ppt/slides/slide158.xml" ContentType="application/vnd.openxmlformats-officedocument.presentationml.slide+xml"/>
  <Override PartName="/ppt/diagrams/quickStyle31.xml" ContentType="application/vnd.openxmlformats-officedocument.drawingml.diagramStyle+xml"/>
  <Override PartName="/ppt/diagrams/colors38.xml" ContentType="application/vnd.openxmlformats-officedocument.drawingml.diagramColors+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slides/slide119.xml" ContentType="application/vnd.openxmlformats-officedocument.presentationml.slide+xml"/>
  <Override PartName="/ppt/diagrams/layout25.xml" ContentType="application/vnd.openxmlformats-officedocument.drawingml.diagramLayout+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slides/slide7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slides/slide139.xml" ContentType="application/vnd.openxmlformats-officedocument.presentationml.slide+xml"/>
  <Override PartName="/ppt/slides/slide157.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diagrams/quickStyle2.xml" ContentType="application/vnd.openxmlformats-officedocument.drawingml.diagramStyle+xml"/>
  <Override PartName="/ppt/diagrams/colors40.xml" ContentType="application/vnd.openxmlformats-officedocument.drawingml.diagramColor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Default Extension="fntdata" ContentType="application/x-fontdata"/>
  <Override PartName="/ppt/diagrams/data20.xml" ContentType="application/vnd.openxmlformats-officedocument.drawingml.diagramData+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slides/slide129.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slides/slide118.xml" ContentType="application/vnd.openxmlformats-officedocument.presentationml.slid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slides/slide159.xml" ContentType="application/vnd.openxmlformats-officedocument.presentationml.slide+xml"/>
  <Override PartName="/ppt/diagrams/layout18.xml" ContentType="application/vnd.openxmlformats-officedocument.drawingml.diagramLayout+xml"/>
  <Override PartName="/ppt/slides/slide148.xml" ContentType="application/vnd.openxmlformats-officedocument.presentationml.slide+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diagrams/quickStyle15.xml" ContentType="application/vnd.openxmlformats-officedocument.drawingml.diagramStyle+xml"/>
  <Override PartName="/ppt/diagrams/layout37.xml" ContentType="application/vnd.openxmlformats-officedocument.drawingml.diagramLayout+xml"/>
  <Override PartName="/ppt/diagrams/layout15.xml" ContentType="application/vnd.openxmlformats-officedocument.drawingml.diagramLayout+xml"/>
  <Override PartName="/ppt/diagrams/layout26.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62"/>
  </p:notesMasterIdLst>
  <p:sldIdLst>
    <p:sldId id="256" r:id="rId2"/>
    <p:sldId id="259" r:id="rId3"/>
    <p:sldId id="261"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410" r:id="rId53"/>
    <p:sldId id="399" r:id="rId54"/>
    <p:sldId id="402" r:id="rId55"/>
    <p:sldId id="401" r:id="rId56"/>
    <p:sldId id="400" r:id="rId57"/>
    <p:sldId id="403" r:id="rId58"/>
    <p:sldId id="404" r:id="rId59"/>
    <p:sldId id="405" r:id="rId60"/>
    <p:sldId id="406" r:id="rId61"/>
    <p:sldId id="407" r:id="rId62"/>
    <p:sldId id="408" r:id="rId63"/>
    <p:sldId id="409" r:id="rId64"/>
    <p:sldId id="411" r:id="rId65"/>
    <p:sldId id="419" r:id="rId66"/>
    <p:sldId id="420" r:id="rId67"/>
    <p:sldId id="421" r:id="rId68"/>
    <p:sldId id="422" r:id="rId69"/>
    <p:sldId id="423" r:id="rId70"/>
    <p:sldId id="424" r:id="rId71"/>
    <p:sldId id="412" r:id="rId72"/>
    <p:sldId id="416" r:id="rId73"/>
    <p:sldId id="415" r:id="rId74"/>
    <p:sldId id="414" r:id="rId75"/>
    <p:sldId id="413" r:id="rId76"/>
    <p:sldId id="417" r:id="rId77"/>
    <p:sldId id="314" r:id="rId78"/>
    <p:sldId id="315" r:id="rId79"/>
    <p:sldId id="316" r:id="rId80"/>
    <p:sldId id="317" r:id="rId81"/>
    <p:sldId id="318" r:id="rId82"/>
    <p:sldId id="319" r:id="rId83"/>
    <p:sldId id="320" r:id="rId84"/>
    <p:sldId id="321" r:id="rId85"/>
    <p:sldId id="322" r:id="rId86"/>
    <p:sldId id="323" r:id="rId87"/>
    <p:sldId id="324" r:id="rId88"/>
    <p:sldId id="325" r:id="rId89"/>
    <p:sldId id="326" r:id="rId90"/>
    <p:sldId id="418" r:id="rId91"/>
    <p:sldId id="327" r:id="rId92"/>
    <p:sldId id="328" r:id="rId93"/>
    <p:sldId id="329"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8" r:id="rId107"/>
    <p:sldId id="349" r:id="rId108"/>
    <p:sldId id="350" r:id="rId109"/>
    <p:sldId id="351" r:id="rId110"/>
    <p:sldId id="352" r:id="rId111"/>
    <p:sldId id="426" r:id="rId112"/>
    <p:sldId id="353" r:id="rId113"/>
    <p:sldId id="354" r:id="rId114"/>
    <p:sldId id="355" r:id="rId115"/>
    <p:sldId id="356" r:id="rId116"/>
    <p:sldId id="357" r:id="rId117"/>
    <p:sldId id="425" r:id="rId118"/>
    <p:sldId id="358" r:id="rId119"/>
    <p:sldId id="427" r:id="rId120"/>
    <p:sldId id="428" r:id="rId121"/>
    <p:sldId id="359" r:id="rId122"/>
    <p:sldId id="360" r:id="rId123"/>
    <p:sldId id="361" r:id="rId124"/>
    <p:sldId id="362" r:id="rId125"/>
    <p:sldId id="363" r:id="rId126"/>
    <p:sldId id="364" r:id="rId127"/>
    <p:sldId id="365" r:id="rId128"/>
    <p:sldId id="366" r:id="rId129"/>
    <p:sldId id="367" r:id="rId130"/>
    <p:sldId id="368" r:id="rId131"/>
    <p:sldId id="369" r:id="rId132"/>
    <p:sldId id="370" r:id="rId133"/>
    <p:sldId id="371" r:id="rId134"/>
    <p:sldId id="372" r:id="rId135"/>
    <p:sldId id="373" r:id="rId136"/>
    <p:sldId id="374" r:id="rId137"/>
    <p:sldId id="375" r:id="rId138"/>
    <p:sldId id="379" r:id="rId139"/>
    <p:sldId id="381" r:id="rId140"/>
    <p:sldId id="382" r:id="rId141"/>
    <p:sldId id="383" r:id="rId142"/>
    <p:sldId id="384" r:id="rId143"/>
    <p:sldId id="429" r:id="rId144"/>
    <p:sldId id="430" r:id="rId145"/>
    <p:sldId id="431" r:id="rId146"/>
    <p:sldId id="432" r:id="rId147"/>
    <p:sldId id="385" r:id="rId148"/>
    <p:sldId id="386" r:id="rId149"/>
    <p:sldId id="387" r:id="rId150"/>
    <p:sldId id="388" r:id="rId151"/>
    <p:sldId id="389" r:id="rId152"/>
    <p:sldId id="390" r:id="rId153"/>
    <p:sldId id="391" r:id="rId154"/>
    <p:sldId id="392" r:id="rId155"/>
    <p:sldId id="393" r:id="rId156"/>
    <p:sldId id="394" r:id="rId157"/>
    <p:sldId id="395" r:id="rId158"/>
    <p:sldId id="396" r:id="rId159"/>
    <p:sldId id="397" r:id="rId160"/>
    <p:sldId id="398" r:id="rId161"/>
  </p:sldIdLst>
  <p:sldSz cx="9144000" cy="6858000" type="screen4x3"/>
  <p:notesSz cx="6858000" cy="9144000"/>
  <p:embeddedFontLst>
    <p:embeddedFont>
      <p:font typeface="Montserrat" charset="0"/>
      <p:regular r:id="rId163"/>
      <p:bold r:id="rId164"/>
      <p:italic r:id="rId165"/>
      <p:boldItalic r:id="rId166"/>
    </p:embeddedFont>
    <p:embeddedFont>
      <p:font typeface="Ubuntu" charset="0"/>
      <p:regular r:id="rId167"/>
      <p:bold r:id="rId168"/>
      <p:italic r:id="rId169"/>
      <p:boldItalic r:id="rId170"/>
    </p:embeddedFont>
    <p:embeddedFont>
      <p:font typeface="Ubuntu Medium" charset="0"/>
      <p:regular r:id="rId171"/>
      <p:italic r:id="rId1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F5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B2F4F31-DA31-43C9-AA15-74C5FCAB4423}">
  <a:tblStyle styleId="{6B2F4F31-DA31-43C9-AA15-74C5FCAB442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55" autoAdjust="0"/>
    <p:restoredTop sz="94608"/>
  </p:normalViewPr>
  <p:slideViewPr>
    <p:cSldViewPr snapToGrid="0" snapToObjects="1">
      <p:cViewPr varScale="1">
        <p:scale>
          <a:sx n="68" d="100"/>
          <a:sy n="68" d="100"/>
        </p:scale>
        <p:origin x="-142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font" Target="fonts/font8.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font" Target="fonts/font9.fntdata"/><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font" Target="fonts/font2.fntdata"/><Relationship Id="rId16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font" Target="fonts/font10.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3E3B0-8AF3-4140-841B-47725A9AB0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D605A79-D60A-4CB8-A46B-B91DD3FB4298}">
      <dgm:prSet/>
      <dgm:spPr/>
      <dgm:t>
        <a:bodyPr/>
        <a:lstStyle/>
        <a:p>
          <a:pPr rtl="0"/>
          <a:r>
            <a:rPr lang="it-IT" dirty="0" smtClean="0"/>
            <a:t>Oggi più di ieri la maggior parte delle nostre giornate viene passata in ambienti chiusi o confinati. Per gli ambienti confinati è possibile individuare caratteristiche di </a:t>
          </a:r>
          <a:r>
            <a:rPr lang="it-IT" b="1" dirty="0" smtClean="0"/>
            <a:t>salubrità.</a:t>
          </a:r>
          <a:endParaRPr lang="it-IT" dirty="0"/>
        </a:p>
      </dgm:t>
    </dgm:pt>
    <dgm:pt modelId="{A39C1EAD-4D4D-4229-85C7-010F93422325}" type="parTrans" cxnId="{438771DB-ABAC-4FA6-BC70-99758B9A8EEA}">
      <dgm:prSet/>
      <dgm:spPr/>
      <dgm:t>
        <a:bodyPr/>
        <a:lstStyle/>
        <a:p>
          <a:endParaRPr lang="it-IT"/>
        </a:p>
      </dgm:t>
    </dgm:pt>
    <dgm:pt modelId="{570EF3AF-BA8B-4297-9A0A-90591D82FEB2}" type="sibTrans" cxnId="{438771DB-ABAC-4FA6-BC70-99758B9A8EEA}">
      <dgm:prSet/>
      <dgm:spPr/>
      <dgm:t>
        <a:bodyPr/>
        <a:lstStyle/>
        <a:p>
          <a:endParaRPr lang="it-IT"/>
        </a:p>
      </dgm:t>
    </dgm:pt>
    <dgm:pt modelId="{A8088669-DBCF-4B67-9F28-BC12A9DB9B3F}" type="pres">
      <dgm:prSet presAssocID="{70A3E3B0-8AF3-4140-841B-47725A9AB0BD}" presName="linear" presStyleCnt="0">
        <dgm:presLayoutVars>
          <dgm:animLvl val="lvl"/>
          <dgm:resizeHandles val="exact"/>
        </dgm:presLayoutVars>
      </dgm:prSet>
      <dgm:spPr/>
      <dgm:t>
        <a:bodyPr/>
        <a:lstStyle/>
        <a:p>
          <a:endParaRPr lang="it-IT"/>
        </a:p>
      </dgm:t>
    </dgm:pt>
    <dgm:pt modelId="{6285B4EC-AA74-4C8F-A6FE-526003C6EE51}" type="pres">
      <dgm:prSet presAssocID="{DD605A79-D60A-4CB8-A46B-B91DD3FB4298}" presName="parentText" presStyleLbl="node1" presStyleIdx="0" presStyleCnt="1" custLinFactNeighborY="628">
        <dgm:presLayoutVars>
          <dgm:chMax val="0"/>
          <dgm:bulletEnabled val="1"/>
        </dgm:presLayoutVars>
      </dgm:prSet>
      <dgm:spPr/>
      <dgm:t>
        <a:bodyPr/>
        <a:lstStyle/>
        <a:p>
          <a:endParaRPr lang="it-IT"/>
        </a:p>
      </dgm:t>
    </dgm:pt>
  </dgm:ptLst>
  <dgm:cxnLst>
    <dgm:cxn modelId="{438771DB-ABAC-4FA6-BC70-99758B9A8EEA}" srcId="{70A3E3B0-8AF3-4140-841B-47725A9AB0BD}" destId="{DD605A79-D60A-4CB8-A46B-B91DD3FB4298}" srcOrd="0" destOrd="0" parTransId="{A39C1EAD-4D4D-4229-85C7-010F93422325}" sibTransId="{570EF3AF-BA8B-4297-9A0A-90591D82FEB2}"/>
    <dgm:cxn modelId="{924FADD3-1FD2-49C0-8CA1-AFF3352C7A8A}" type="presOf" srcId="{DD605A79-D60A-4CB8-A46B-B91DD3FB4298}" destId="{6285B4EC-AA74-4C8F-A6FE-526003C6EE51}" srcOrd="0" destOrd="0" presId="urn:microsoft.com/office/officeart/2005/8/layout/vList2"/>
    <dgm:cxn modelId="{BC6B0349-2852-4D3A-8BF8-DBDF66C770C3}" type="presOf" srcId="{70A3E3B0-8AF3-4140-841B-47725A9AB0BD}" destId="{A8088669-DBCF-4B67-9F28-BC12A9DB9B3F}" srcOrd="0" destOrd="0" presId="urn:microsoft.com/office/officeart/2005/8/layout/vList2"/>
    <dgm:cxn modelId="{B600C3CD-9665-47FB-B7A1-DC60A0BA4128}" type="presParOf" srcId="{A8088669-DBCF-4B67-9F28-BC12A9DB9B3F}" destId="{6285B4EC-AA74-4C8F-A6FE-526003C6EE51}"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497CDD6F-8A8E-4158-8013-44685232B35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650476C5-A16D-428E-840A-63091EF5CF56}">
      <dgm:prSet/>
      <dgm:spPr/>
      <dgm:t>
        <a:bodyPr/>
        <a:lstStyle/>
        <a:p>
          <a:pPr rtl="0"/>
          <a:r>
            <a:rPr lang="it-IT" b="1" dirty="0" smtClean="0"/>
            <a:t>La detersione </a:t>
          </a:r>
          <a:r>
            <a:rPr lang="it-IT" dirty="0" smtClean="0"/>
            <a:t>è l’utilizzo di soluzioni, a base di acqua e detergenti, i quali allentano la tensione tra lo sporco e la superficie da pulire in modo da facilitarne l’asportazione. </a:t>
          </a:r>
          <a:endParaRPr lang="it-IT" dirty="0"/>
        </a:p>
      </dgm:t>
    </dgm:pt>
    <dgm:pt modelId="{340098FB-B2DC-47C1-BBC6-2BF662A19FB2}" type="parTrans" cxnId="{D51F5811-0C15-477F-BF9A-C31954687B01}">
      <dgm:prSet/>
      <dgm:spPr/>
      <dgm:t>
        <a:bodyPr/>
        <a:lstStyle/>
        <a:p>
          <a:endParaRPr lang="it-IT"/>
        </a:p>
      </dgm:t>
    </dgm:pt>
    <dgm:pt modelId="{AF7E35AF-DDA0-41A9-BF31-F7D369B08667}" type="sibTrans" cxnId="{D51F5811-0C15-477F-BF9A-C31954687B01}">
      <dgm:prSet/>
      <dgm:spPr/>
      <dgm:t>
        <a:bodyPr/>
        <a:lstStyle/>
        <a:p>
          <a:endParaRPr lang="it-IT"/>
        </a:p>
      </dgm:t>
    </dgm:pt>
    <dgm:pt modelId="{FFE0CEE4-742B-449C-8B78-BBB6B4CE2072}" type="pres">
      <dgm:prSet presAssocID="{497CDD6F-8A8E-4158-8013-44685232B35A}" presName="Name0" presStyleCnt="0">
        <dgm:presLayoutVars>
          <dgm:dir/>
          <dgm:animLvl val="lvl"/>
          <dgm:resizeHandles val="exact"/>
        </dgm:presLayoutVars>
      </dgm:prSet>
      <dgm:spPr/>
      <dgm:t>
        <a:bodyPr/>
        <a:lstStyle/>
        <a:p>
          <a:endParaRPr lang="it-IT"/>
        </a:p>
      </dgm:t>
    </dgm:pt>
    <dgm:pt modelId="{FC501FB2-0029-4CD0-AF68-29180885A840}" type="pres">
      <dgm:prSet presAssocID="{650476C5-A16D-428E-840A-63091EF5CF56}" presName="linNode" presStyleCnt="0"/>
      <dgm:spPr/>
    </dgm:pt>
    <dgm:pt modelId="{0E74F67C-A87F-4264-85AA-6D9BA44E32AB}" type="pres">
      <dgm:prSet presAssocID="{650476C5-A16D-428E-840A-63091EF5CF56}" presName="parentText" presStyleLbl="node1" presStyleIdx="0" presStyleCnt="1" custScaleX="159145">
        <dgm:presLayoutVars>
          <dgm:chMax val="1"/>
          <dgm:bulletEnabled val="1"/>
        </dgm:presLayoutVars>
      </dgm:prSet>
      <dgm:spPr/>
      <dgm:t>
        <a:bodyPr/>
        <a:lstStyle/>
        <a:p>
          <a:endParaRPr lang="it-IT"/>
        </a:p>
      </dgm:t>
    </dgm:pt>
  </dgm:ptLst>
  <dgm:cxnLst>
    <dgm:cxn modelId="{D51F5811-0C15-477F-BF9A-C31954687B01}" srcId="{497CDD6F-8A8E-4158-8013-44685232B35A}" destId="{650476C5-A16D-428E-840A-63091EF5CF56}" srcOrd="0" destOrd="0" parTransId="{340098FB-B2DC-47C1-BBC6-2BF662A19FB2}" sibTransId="{AF7E35AF-DDA0-41A9-BF31-F7D369B08667}"/>
    <dgm:cxn modelId="{9AA9932A-31C9-475A-A42B-3D42E17EF9B5}" type="presOf" srcId="{650476C5-A16D-428E-840A-63091EF5CF56}" destId="{0E74F67C-A87F-4264-85AA-6D9BA44E32AB}" srcOrd="0" destOrd="0" presId="urn:microsoft.com/office/officeart/2005/8/layout/vList5"/>
    <dgm:cxn modelId="{79D7EFA2-4C0A-4293-9665-99331F865945}" type="presOf" srcId="{497CDD6F-8A8E-4158-8013-44685232B35A}" destId="{FFE0CEE4-742B-449C-8B78-BBB6B4CE2072}" srcOrd="0" destOrd="0" presId="urn:microsoft.com/office/officeart/2005/8/layout/vList5"/>
    <dgm:cxn modelId="{1E1F63BC-E30C-4789-B871-C7BD80574406}" type="presParOf" srcId="{FFE0CEE4-742B-449C-8B78-BBB6B4CE2072}" destId="{FC501FB2-0029-4CD0-AF68-29180885A840}" srcOrd="0" destOrd="0" presId="urn:microsoft.com/office/officeart/2005/8/layout/vList5"/>
    <dgm:cxn modelId="{FB247887-3516-48E7-BFE5-FFB4040F14B7}" type="presParOf" srcId="{FC501FB2-0029-4CD0-AF68-29180885A840}" destId="{0E74F67C-A87F-4264-85AA-6D9BA44E32AB}" srcOrd="0" destOrd="0" presId="urn:microsoft.com/office/officeart/2005/8/layout/vList5"/>
  </dgm:cxnLst>
  <dgm:bg/>
  <dgm:whole/>
</dgm:dataModel>
</file>

<file path=ppt/diagrams/data11.xml><?xml version="1.0" encoding="utf-8"?>
<dgm:dataModel xmlns:dgm="http://schemas.openxmlformats.org/drawingml/2006/diagram" xmlns:a="http://schemas.openxmlformats.org/drawingml/2006/main">
  <dgm:ptLst>
    <dgm:pt modelId="{BAB86D18-F9CC-4954-BE46-E1B32644EB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1FC56D4B-66B9-451B-8A65-484DDE2E8F2C}">
      <dgm:prSet/>
      <dgm:spPr/>
      <dgm:t>
        <a:bodyPr/>
        <a:lstStyle/>
        <a:p>
          <a:pPr rtl="0"/>
          <a:r>
            <a:rPr lang="it-IT" dirty="0" smtClean="0"/>
            <a:t>Oltre alla rimozione dello sporco, l’intervento di sanificazione prevede la spolveratura ad umido che permette la rimozione della polvere.</a:t>
          </a:r>
          <a:endParaRPr lang="it-IT" dirty="0"/>
        </a:p>
      </dgm:t>
    </dgm:pt>
    <dgm:pt modelId="{94A4DB52-1062-4EC3-912C-704544687A9A}" type="parTrans" cxnId="{20F17150-104B-4974-84E5-B7A95F2756A8}">
      <dgm:prSet/>
      <dgm:spPr/>
      <dgm:t>
        <a:bodyPr/>
        <a:lstStyle/>
        <a:p>
          <a:endParaRPr lang="it-IT"/>
        </a:p>
      </dgm:t>
    </dgm:pt>
    <dgm:pt modelId="{F8B66CEC-E8CE-4319-B67A-4D6CE98700DD}" type="sibTrans" cxnId="{20F17150-104B-4974-84E5-B7A95F2756A8}">
      <dgm:prSet/>
      <dgm:spPr/>
      <dgm:t>
        <a:bodyPr/>
        <a:lstStyle/>
        <a:p>
          <a:endParaRPr lang="it-IT"/>
        </a:p>
      </dgm:t>
    </dgm:pt>
    <dgm:pt modelId="{030B0C64-3ECF-4BB6-9C9A-9CDC8F92361E}" type="pres">
      <dgm:prSet presAssocID="{BAB86D18-F9CC-4954-BE46-E1B32644EBBC}" presName="Name0" presStyleCnt="0">
        <dgm:presLayoutVars>
          <dgm:dir/>
          <dgm:animLvl val="lvl"/>
          <dgm:resizeHandles val="exact"/>
        </dgm:presLayoutVars>
      </dgm:prSet>
      <dgm:spPr/>
      <dgm:t>
        <a:bodyPr/>
        <a:lstStyle/>
        <a:p>
          <a:endParaRPr lang="it-IT"/>
        </a:p>
      </dgm:t>
    </dgm:pt>
    <dgm:pt modelId="{EC4624D0-FBD4-4A04-B936-55C68131267C}" type="pres">
      <dgm:prSet presAssocID="{1FC56D4B-66B9-451B-8A65-484DDE2E8F2C}" presName="linNode" presStyleCnt="0"/>
      <dgm:spPr/>
    </dgm:pt>
    <dgm:pt modelId="{A83E7E50-B41D-474D-8616-6CAD69F2848C}" type="pres">
      <dgm:prSet presAssocID="{1FC56D4B-66B9-451B-8A65-484DDE2E8F2C}" presName="parentText" presStyleLbl="node1" presStyleIdx="0" presStyleCnt="1" custScaleX="154322">
        <dgm:presLayoutVars>
          <dgm:chMax val="1"/>
          <dgm:bulletEnabled val="1"/>
        </dgm:presLayoutVars>
      </dgm:prSet>
      <dgm:spPr/>
      <dgm:t>
        <a:bodyPr/>
        <a:lstStyle/>
        <a:p>
          <a:endParaRPr lang="it-IT"/>
        </a:p>
      </dgm:t>
    </dgm:pt>
  </dgm:ptLst>
  <dgm:cxnLst>
    <dgm:cxn modelId="{D47106D9-7FD8-4824-8790-347BB7ACE9DC}" type="presOf" srcId="{1FC56D4B-66B9-451B-8A65-484DDE2E8F2C}" destId="{A83E7E50-B41D-474D-8616-6CAD69F2848C}" srcOrd="0" destOrd="0" presId="urn:microsoft.com/office/officeart/2005/8/layout/vList5"/>
    <dgm:cxn modelId="{20F17150-104B-4974-84E5-B7A95F2756A8}" srcId="{BAB86D18-F9CC-4954-BE46-E1B32644EBBC}" destId="{1FC56D4B-66B9-451B-8A65-484DDE2E8F2C}" srcOrd="0" destOrd="0" parTransId="{94A4DB52-1062-4EC3-912C-704544687A9A}" sibTransId="{F8B66CEC-E8CE-4319-B67A-4D6CE98700DD}"/>
    <dgm:cxn modelId="{CECC3307-28F9-4769-AF18-5DCA24AC1D2D}" type="presOf" srcId="{BAB86D18-F9CC-4954-BE46-E1B32644EBBC}" destId="{030B0C64-3ECF-4BB6-9C9A-9CDC8F92361E}" srcOrd="0" destOrd="0" presId="urn:microsoft.com/office/officeart/2005/8/layout/vList5"/>
    <dgm:cxn modelId="{8DFD9CCF-1A0A-4184-8D39-301DE2A3607D}" type="presParOf" srcId="{030B0C64-3ECF-4BB6-9C9A-9CDC8F92361E}" destId="{EC4624D0-FBD4-4A04-B936-55C68131267C}" srcOrd="0" destOrd="0" presId="urn:microsoft.com/office/officeart/2005/8/layout/vList5"/>
    <dgm:cxn modelId="{0D648CD4-2E4C-41D2-8A6D-1FFAED953CCE}" type="presParOf" srcId="{EC4624D0-FBD4-4A04-B936-55C68131267C}" destId="{A83E7E50-B41D-474D-8616-6CAD69F2848C}" srcOrd="0"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749F94E1-C526-4C78-8645-1EB27F4CD06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781D2E24-54BD-4587-9A20-F73225598787}">
      <dgm:prSet/>
      <dgm:spPr/>
      <dgm:t>
        <a:bodyPr/>
        <a:lstStyle/>
        <a:p>
          <a:pPr rtl="0"/>
          <a:r>
            <a:rPr lang="it-IT" dirty="0" smtClean="0"/>
            <a:t>La polvere viene continuamente prodotta dall’attività di tutti i giorni:  </a:t>
          </a:r>
          <a:endParaRPr lang="it-IT" dirty="0"/>
        </a:p>
      </dgm:t>
    </dgm:pt>
    <dgm:pt modelId="{588AF133-D2D6-462B-848E-A58864E3471C}" type="parTrans" cxnId="{652F2974-A131-46E7-A0E1-1FC2E2B477BA}">
      <dgm:prSet/>
      <dgm:spPr/>
      <dgm:t>
        <a:bodyPr/>
        <a:lstStyle/>
        <a:p>
          <a:endParaRPr lang="it-IT"/>
        </a:p>
      </dgm:t>
    </dgm:pt>
    <dgm:pt modelId="{C6B12AED-7C58-4407-AFF7-F6BBECA1A86F}" type="sibTrans" cxnId="{652F2974-A131-46E7-A0E1-1FC2E2B477BA}">
      <dgm:prSet/>
      <dgm:spPr/>
      <dgm:t>
        <a:bodyPr/>
        <a:lstStyle/>
        <a:p>
          <a:endParaRPr lang="it-IT"/>
        </a:p>
      </dgm:t>
    </dgm:pt>
    <dgm:pt modelId="{1E3FE41B-1C92-4DB8-A641-33BE1A61C377}">
      <dgm:prSet/>
      <dgm:spPr/>
      <dgm:t>
        <a:bodyPr/>
        <a:lstStyle/>
        <a:p>
          <a:pPr rtl="0"/>
          <a:r>
            <a:rPr lang="it-IT" dirty="0" smtClean="0"/>
            <a:t>Movimento delle lenzuola (rifacimento letto);  Desquamazione cutanea dei degenti e operatori;  </a:t>
          </a:r>
          <a:endParaRPr lang="it-IT" dirty="0"/>
        </a:p>
      </dgm:t>
    </dgm:pt>
    <dgm:pt modelId="{94DF2353-F325-4CBC-B1D6-3648F7D5AE49}" type="parTrans" cxnId="{44CE7C2F-272F-4713-B6E9-88DA19D2453E}">
      <dgm:prSet/>
      <dgm:spPr/>
      <dgm:t>
        <a:bodyPr/>
        <a:lstStyle/>
        <a:p>
          <a:endParaRPr lang="it-IT"/>
        </a:p>
      </dgm:t>
    </dgm:pt>
    <dgm:pt modelId="{F26E0F53-4B12-442E-BC01-34F3056DA15C}" type="sibTrans" cxnId="{44CE7C2F-272F-4713-B6E9-88DA19D2453E}">
      <dgm:prSet/>
      <dgm:spPr/>
      <dgm:t>
        <a:bodyPr/>
        <a:lstStyle/>
        <a:p>
          <a:endParaRPr lang="it-IT"/>
        </a:p>
      </dgm:t>
    </dgm:pt>
    <dgm:pt modelId="{12F84048-DC93-45F3-B2D6-302D0FD1A9BC}">
      <dgm:prSet/>
      <dgm:spPr/>
      <dgm:t>
        <a:bodyPr/>
        <a:lstStyle/>
        <a:p>
          <a:pPr rtl="0"/>
          <a:r>
            <a:rPr lang="it-IT" dirty="0" smtClean="0"/>
            <a:t>La quantità dei visitatori che giornalmente transitano in ospedale; </a:t>
          </a:r>
          <a:endParaRPr lang="it-IT" dirty="0"/>
        </a:p>
      </dgm:t>
    </dgm:pt>
    <dgm:pt modelId="{5A8C1C1B-30EB-4973-8685-39BECD10C30E}" type="parTrans" cxnId="{B7644752-6B67-471E-AD54-35963CE7A2DF}">
      <dgm:prSet/>
      <dgm:spPr/>
      <dgm:t>
        <a:bodyPr/>
        <a:lstStyle/>
        <a:p>
          <a:endParaRPr lang="it-IT"/>
        </a:p>
      </dgm:t>
    </dgm:pt>
    <dgm:pt modelId="{3EE2D64D-DBA8-4E19-8BFF-9668A0927B8A}" type="sibTrans" cxnId="{B7644752-6B67-471E-AD54-35963CE7A2DF}">
      <dgm:prSet/>
      <dgm:spPr/>
      <dgm:t>
        <a:bodyPr/>
        <a:lstStyle/>
        <a:p>
          <a:endParaRPr lang="it-IT"/>
        </a:p>
      </dgm:t>
    </dgm:pt>
    <dgm:pt modelId="{9BAE87EB-5168-4520-BDBD-3D4B2D67174F}">
      <dgm:prSet/>
      <dgm:spPr/>
      <dgm:t>
        <a:bodyPr/>
        <a:lstStyle/>
        <a:p>
          <a:pPr rtl="0"/>
          <a:r>
            <a:rPr lang="it-IT" dirty="0" smtClean="0"/>
            <a:t>Spostamenti di materiali; </a:t>
          </a:r>
          <a:endParaRPr lang="it-IT" dirty="0"/>
        </a:p>
      </dgm:t>
    </dgm:pt>
    <dgm:pt modelId="{CDF8B22D-0346-441B-8A57-ADA02145B615}" type="parTrans" cxnId="{6E15B702-AF72-4A45-87CA-CBEE10CCC7E7}">
      <dgm:prSet/>
      <dgm:spPr/>
      <dgm:t>
        <a:bodyPr/>
        <a:lstStyle/>
        <a:p>
          <a:endParaRPr lang="it-IT"/>
        </a:p>
      </dgm:t>
    </dgm:pt>
    <dgm:pt modelId="{2C3F8EB5-16FE-49EB-9015-9C2EAE88C8BD}" type="sibTrans" cxnId="{6E15B702-AF72-4A45-87CA-CBEE10CCC7E7}">
      <dgm:prSet/>
      <dgm:spPr/>
      <dgm:t>
        <a:bodyPr/>
        <a:lstStyle/>
        <a:p>
          <a:endParaRPr lang="it-IT"/>
        </a:p>
      </dgm:t>
    </dgm:pt>
    <dgm:pt modelId="{45EACF04-23DC-4A3B-9C72-54403FA06DC9}">
      <dgm:prSet/>
      <dgm:spPr/>
      <dgm:t>
        <a:bodyPr/>
        <a:lstStyle/>
        <a:p>
          <a:pPr rtl="0"/>
          <a:r>
            <a:rPr lang="it-IT" dirty="0" smtClean="0"/>
            <a:t>Si deposita su tutte le superfici e viene trasportata principalmente dalle mani.</a:t>
          </a:r>
          <a:endParaRPr lang="it-IT" dirty="0"/>
        </a:p>
      </dgm:t>
    </dgm:pt>
    <dgm:pt modelId="{BE35D6F4-69D7-4AA7-BDB0-4009E6879DCB}" type="parTrans" cxnId="{3A2EF6CE-D001-43FF-9651-4E85C7CF558E}">
      <dgm:prSet/>
      <dgm:spPr/>
      <dgm:t>
        <a:bodyPr/>
        <a:lstStyle/>
        <a:p>
          <a:endParaRPr lang="it-IT"/>
        </a:p>
      </dgm:t>
    </dgm:pt>
    <dgm:pt modelId="{C3A494F4-7CCA-48C5-B4F4-27832E679EA7}" type="sibTrans" cxnId="{3A2EF6CE-D001-43FF-9651-4E85C7CF558E}">
      <dgm:prSet/>
      <dgm:spPr/>
      <dgm:t>
        <a:bodyPr/>
        <a:lstStyle/>
        <a:p>
          <a:endParaRPr lang="it-IT"/>
        </a:p>
      </dgm:t>
    </dgm:pt>
    <dgm:pt modelId="{3C292A29-6F09-4D57-B009-155530EB8801}" type="pres">
      <dgm:prSet presAssocID="{749F94E1-C526-4C78-8645-1EB27F4CD06C}" presName="linear" presStyleCnt="0">
        <dgm:presLayoutVars>
          <dgm:dir/>
          <dgm:resizeHandles val="exact"/>
        </dgm:presLayoutVars>
      </dgm:prSet>
      <dgm:spPr/>
      <dgm:t>
        <a:bodyPr/>
        <a:lstStyle/>
        <a:p>
          <a:endParaRPr lang="it-IT"/>
        </a:p>
      </dgm:t>
    </dgm:pt>
    <dgm:pt modelId="{EF8950A2-5E99-4E69-97A7-DF199173EA5D}" type="pres">
      <dgm:prSet presAssocID="{781D2E24-54BD-4587-9A20-F73225598787}" presName="comp" presStyleCnt="0"/>
      <dgm:spPr/>
    </dgm:pt>
    <dgm:pt modelId="{53AAACE7-51BA-4E1E-969D-94D1FB979F40}" type="pres">
      <dgm:prSet presAssocID="{781D2E24-54BD-4587-9A20-F73225598787}" presName="box" presStyleLbl="node1" presStyleIdx="0" presStyleCnt="5"/>
      <dgm:spPr/>
      <dgm:t>
        <a:bodyPr/>
        <a:lstStyle/>
        <a:p>
          <a:endParaRPr lang="it-IT"/>
        </a:p>
      </dgm:t>
    </dgm:pt>
    <dgm:pt modelId="{B691A778-4610-4D41-A0E7-6C6F5D529424}" type="pres">
      <dgm:prSet presAssocID="{781D2E24-54BD-4587-9A20-F73225598787}" presName="img" presStyleLbl="fgImgPlace1" presStyleIdx="0" presStyleCnt="5"/>
      <dgm:spPr/>
    </dgm:pt>
    <dgm:pt modelId="{3FF3B076-BD2F-466F-943F-25EF77561F73}" type="pres">
      <dgm:prSet presAssocID="{781D2E24-54BD-4587-9A20-F73225598787}" presName="text" presStyleLbl="node1" presStyleIdx="0" presStyleCnt="5">
        <dgm:presLayoutVars>
          <dgm:bulletEnabled val="1"/>
        </dgm:presLayoutVars>
      </dgm:prSet>
      <dgm:spPr/>
      <dgm:t>
        <a:bodyPr/>
        <a:lstStyle/>
        <a:p>
          <a:endParaRPr lang="it-IT"/>
        </a:p>
      </dgm:t>
    </dgm:pt>
    <dgm:pt modelId="{7E4D7885-0BD7-4743-B61A-DCA49B2F149D}" type="pres">
      <dgm:prSet presAssocID="{C6B12AED-7C58-4407-AFF7-F6BBECA1A86F}" presName="spacer" presStyleCnt="0"/>
      <dgm:spPr/>
    </dgm:pt>
    <dgm:pt modelId="{0C228FBD-0464-4630-AD02-0336944D78CD}" type="pres">
      <dgm:prSet presAssocID="{1E3FE41B-1C92-4DB8-A641-33BE1A61C377}" presName="comp" presStyleCnt="0"/>
      <dgm:spPr/>
    </dgm:pt>
    <dgm:pt modelId="{C6F79AB9-A6A1-457A-8E78-381AE9455073}" type="pres">
      <dgm:prSet presAssocID="{1E3FE41B-1C92-4DB8-A641-33BE1A61C377}" presName="box" presStyleLbl="node1" presStyleIdx="1" presStyleCnt="5"/>
      <dgm:spPr/>
      <dgm:t>
        <a:bodyPr/>
        <a:lstStyle/>
        <a:p>
          <a:endParaRPr lang="it-IT"/>
        </a:p>
      </dgm:t>
    </dgm:pt>
    <dgm:pt modelId="{485FF662-6865-44D1-8126-9E398763EDD6}" type="pres">
      <dgm:prSet presAssocID="{1E3FE41B-1C92-4DB8-A641-33BE1A61C377}" presName="img" presStyleLbl="fgImgPlace1" presStyleIdx="1" presStyleCnt="5"/>
      <dgm:spPr/>
    </dgm:pt>
    <dgm:pt modelId="{DAFCD45B-6C65-4108-8074-66EC4E699D53}" type="pres">
      <dgm:prSet presAssocID="{1E3FE41B-1C92-4DB8-A641-33BE1A61C377}" presName="text" presStyleLbl="node1" presStyleIdx="1" presStyleCnt="5">
        <dgm:presLayoutVars>
          <dgm:bulletEnabled val="1"/>
        </dgm:presLayoutVars>
      </dgm:prSet>
      <dgm:spPr/>
      <dgm:t>
        <a:bodyPr/>
        <a:lstStyle/>
        <a:p>
          <a:endParaRPr lang="it-IT"/>
        </a:p>
      </dgm:t>
    </dgm:pt>
    <dgm:pt modelId="{BD1C1A11-F9CE-497C-B584-15C0E77CE1FD}" type="pres">
      <dgm:prSet presAssocID="{F26E0F53-4B12-442E-BC01-34F3056DA15C}" presName="spacer" presStyleCnt="0"/>
      <dgm:spPr/>
    </dgm:pt>
    <dgm:pt modelId="{A3DA4765-F6DA-4D66-8597-F2E51B4A245E}" type="pres">
      <dgm:prSet presAssocID="{12F84048-DC93-45F3-B2D6-302D0FD1A9BC}" presName="comp" presStyleCnt="0"/>
      <dgm:spPr/>
    </dgm:pt>
    <dgm:pt modelId="{E10EA909-4905-40F8-9D76-E9C5D19A43E0}" type="pres">
      <dgm:prSet presAssocID="{12F84048-DC93-45F3-B2D6-302D0FD1A9BC}" presName="box" presStyleLbl="node1" presStyleIdx="2" presStyleCnt="5"/>
      <dgm:spPr/>
      <dgm:t>
        <a:bodyPr/>
        <a:lstStyle/>
        <a:p>
          <a:endParaRPr lang="it-IT"/>
        </a:p>
      </dgm:t>
    </dgm:pt>
    <dgm:pt modelId="{627E1E9A-5EFB-4B96-8192-DCB124A97926}" type="pres">
      <dgm:prSet presAssocID="{12F84048-DC93-45F3-B2D6-302D0FD1A9BC}" presName="img" presStyleLbl="fgImgPlace1" presStyleIdx="2" presStyleCnt="5"/>
      <dgm:spPr/>
    </dgm:pt>
    <dgm:pt modelId="{46037A56-E50C-494E-81F9-13DAB75FA357}" type="pres">
      <dgm:prSet presAssocID="{12F84048-DC93-45F3-B2D6-302D0FD1A9BC}" presName="text" presStyleLbl="node1" presStyleIdx="2" presStyleCnt="5">
        <dgm:presLayoutVars>
          <dgm:bulletEnabled val="1"/>
        </dgm:presLayoutVars>
      </dgm:prSet>
      <dgm:spPr/>
      <dgm:t>
        <a:bodyPr/>
        <a:lstStyle/>
        <a:p>
          <a:endParaRPr lang="it-IT"/>
        </a:p>
      </dgm:t>
    </dgm:pt>
    <dgm:pt modelId="{A1DC383A-1845-4D12-BE55-DC390BD9743B}" type="pres">
      <dgm:prSet presAssocID="{3EE2D64D-DBA8-4E19-8BFF-9668A0927B8A}" presName="spacer" presStyleCnt="0"/>
      <dgm:spPr/>
    </dgm:pt>
    <dgm:pt modelId="{D472CA05-E6D5-498A-AB44-7250A4C4CE0F}" type="pres">
      <dgm:prSet presAssocID="{9BAE87EB-5168-4520-BDBD-3D4B2D67174F}" presName="comp" presStyleCnt="0"/>
      <dgm:spPr/>
    </dgm:pt>
    <dgm:pt modelId="{5E645BB7-C3E3-43DC-AD41-F7F5F4BACDF9}" type="pres">
      <dgm:prSet presAssocID="{9BAE87EB-5168-4520-BDBD-3D4B2D67174F}" presName="box" presStyleLbl="node1" presStyleIdx="3" presStyleCnt="5"/>
      <dgm:spPr/>
      <dgm:t>
        <a:bodyPr/>
        <a:lstStyle/>
        <a:p>
          <a:endParaRPr lang="it-IT"/>
        </a:p>
      </dgm:t>
    </dgm:pt>
    <dgm:pt modelId="{53AFE39B-3B07-4C90-B1B0-6A030AE25931}" type="pres">
      <dgm:prSet presAssocID="{9BAE87EB-5168-4520-BDBD-3D4B2D67174F}" presName="img" presStyleLbl="fgImgPlace1" presStyleIdx="3" presStyleCnt="5"/>
      <dgm:spPr/>
    </dgm:pt>
    <dgm:pt modelId="{815816D8-4F33-4A02-9322-7FF2623A0F30}" type="pres">
      <dgm:prSet presAssocID="{9BAE87EB-5168-4520-BDBD-3D4B2D67174F}" presName="text" presStyleLbl="node1" presStyleIdx="3" presStyleCnt="5">
        <dgm:presLayoutVars>
          <dgm:bulletEnabled val="1"/>
        </dgm:presLayoutVars>
      </dgm:prSet>
      <dgm:spPr/>
      <dgm:t>
        <a:bodyPr/>
        <a:lstStyle/>
        <a:p>
          <a:endParaRPr lang="it-IT"/>
        </a:p>
      </dgm:t>
    </dgm:pt>
    <dgm:pt modelId="{33156761-D054-4E1C-97FF-54E3F3EF25AF}" type="pres">
      <dgm:prSet presAssocID="{2C3F8EB5-16FE-49EB-9015-9C2EAE88C8BD}" presName="spacer" presStyleCnt="0"/>
      <dgm:spPr/>
    </dgm:pt>
    <dgm:pt modelId="{4FB4B07E-81DD-4760-B987-B4AB87C7E8D8}" type="pres">
      <dgm:prSet presAssocID="{45EACF04-23DC-4A3B-9C72-54403FA06DC9}" presName="comp" presStyleCnt="0"/>
      <dgm:spPr/>
    </dgm:pt>
    <dgm:pt modelId="{3F070F00-BAC0-4985-9959-63C3AF13E155}" type="pres">
      <dgm:prSet presAssocID="{45EACF04-23DC-4A3B-9C72-54403FA06DC9}" presName="box" presStyleLbl="node1" presStyleIdx="4" presStyleCnt="5"/>
      <dgm:spPr/>
      <dgm:t>
        <a:bodyPr/>
        <a:lstStyle/>
        <a:p>
          <a:endParaRPr lang="it-IT"/>
        </a:p>
      </dgm:t>
    </dgm:pt>
    <dgm:pt modelId="{7AB09EDD-AC17-4B69-8BB0-6CBCECFFD246}" type="pres">
      <dgm:prSet presAssocID="{45EACF04-23DC-4A3B-9C72-54403FA06DC9}" presName="img" presStyleLbl="fgImgPlace1" presStyleIdx="4" presStyleCnt="5"/>
      <dgm:spPr/>
    </dgm:pt>
    <dgm:pt modelId="{236C78A5-AAE5-4CE5-9F78-AB1627A395BA}" type="pres">
      <dgm:prSet presAssocID="{45EACF04-23DC-4A3B-9C72-54403FA06DC9}" presName="text" presStyleLbl="node1" presStyleIdx="4" presStyleCnt="5">
        <dgm:presLayoutVars>
          <dgm:bulletEnabled val="1"/>
        </dgm:presLayoutVars>
      </dgm:prSet>
      <dgm:spPr/>
      <dgm:t>
        <a:bodyPr/>
        <a:lstStyle/>
        <a:p>
          <a:endParaRPr lang="it-IT"/>
        </a:p>
      </dgm:t>
    </dgm:pt>
  </dgm:ptLst>
  <dgm:cxnLst>
    <dgm:cxn modelId="{B0C84DC9-9D19-4313-A96D-0889D3E4F6EA}" type="presOf" srcId="{781D2E24-54BD-4587-9A20-F73225598787}" destId="{53AAACE7-51BA-4E1E-969D-94D1FB979F40}" srcOrd="0" destOrd="0" presId="urn:microsoft.com/office/officeart/2005/8/layout/vList4"/>
    <dgm:cxn modelId="{CA8CB4F6-68C5-4CBB-BF74-79C2CFAB3154}" type="presOf" srcId="{12F84048-DC93-45F3-B2D6-302D0FD1A9BC}" destId="{46037A56-E50C-494E-81F9-13DAB75FA357}" srcOrd="1" destOrd="0" presId="urn:microsoft.com/office/officeart/2005/8/layout/vList4"/>
    <dgm:cxn modelId="{44CE7C2F-272F-4713-B6E9-88DA19D2453E}" srcId="{749F94E1-C526-4C78-8645-1EB27F4CD06C}" destId="{1E3FE41B-1C92-4DB8-A641-33BE1A61C377}" srcOrd="1" destOrd="0" parTransId="{94DF2353-F325-4CBC-B1D6-3648F7D5AE49}" sibTransId="{F26E0F53-4B12-442E-BC01-34F3056DA15C}"/>
    <dgm:cxn modelId="{F054EC35-F462-47BF-80B3-17841E147C49}" type="presOf" srcId="{1E3FE41B-1C92-4DB8-A641-33BE1A61C377}" destId="{DAFCD45B-6C65-4108-8074-66EC4E699D53}" srcOrd="1" destOrd="0" presId="urn:microsoft.com/office/officeart/2005/8/layout/vList4"/>
    <dgm:cxn modelId="{EBEA21F2-143D-446F-A39D-F26CEDDA96D8}" type="presOf" srcId="{45EACF04-23DC-4A3B-9C72-54403FA06DC9}" destId="{3F070F00-BAC0-4985-9959-63C3AF13E155}" srcOrd="0" destOrd="0" presId="urn:microsoft.com/office/officeart/2005/8/layout/vList4"/>
    <dgm:cxn modelId="{F8FEB1F3-495B-4C58-830D-6CC53E27FA31}" type="presOf" srcId="{749F94E1-C526-4C78-8645-1EB27F4CD06C}" destId="{3C292A29-6F09-4D57-B009-155530EB8801}" srcOrd="0" destOrd="0" presId="urn:microsoft.com/office/officeart/2005/8/layout/vList4"/>
    <dgm:cxn modelId="{73AFCE8F-BECE-4A1E-A5AD-7A345CE725F8}" type="presOf" srcId="{45EACF04-23DC-4A3B-9C72-54403FA06DC9}" destId="{236C78A5-AAE5-4CE5-9F78-AB1627A395BA}" srcOrd="1" destOrd="0" presId="urn:microsoft.com/office/officeart/2005/8/layout/vList4"/>
    <dgm:cxn modelId="{2293FC5B-4B3C-4F80-B822-A0A5A449884A}" type="presOf" srcId="{9BAE87EB-5168-4520-BDBD-3D4B2D67174F}" destId="{5E645BB7-C3E3-43DC-AD41-F7F5F4BACDF9}" srcOrd="0" destOrd="0" presId="urn:microsoft.com/office/officeart/2005/8/layout/vList4"/>
    <dgm:cxn modelId="{B7644752-6B67-471E-AD54-35963CE7A2DF}" srcId="{749F94E1-C526-4C78-8645-1EB27F4CD06C}" destId="{12F84048-DC93-45F3-B2D6-302D0FD1A9BC}" srcOrd="2" destOrd="0" parTransId="{5A8C1C1B-30EB-4973-8685-39BECD10C30E}" sibTransId="{3EE2D64D-DBA8-4E19-8BFF-9668A0927B8A}"/>
    <dgm:cxn modelId="{9B157609-FA4E-4993-8FF4-86C98F6AE3F2}" type="presOf" srcId="{9BAE87EB-5168-4520-BDBD-3D4B2D67174F}" destId="{815816D8-4F33-4A02-9322-7FF2623A0F30}" srcOrd="1" destOrd="0" presId="urn:microsoft.com/office/officeart/2005/8/layout/vList4"/>
    <dgm:cxn modelId="{6E15B702-AF72-4A45-87CA-CBEE10CCC7E7}" srcId="{749F94E1-C526-4C78-8645-1EB27F4CD06C}" destId="{9BAE87EB-5168-4520-BDBD-3D4B2D67174F}" srcOrd="3" destOrd="0" parTransId="{CDF8B22D-0346-441B-8A57-ADA02145B615}" sibTransId="{2C3F8EB5-16FE-49EB-9015-9C2EAE88C8BD}"/>
    <dgm:cxn modelId="{0B4394F7-5F9A-41F9-97E4-3DE7243F4D6E}" type="presOf" srcId="{12F84048-DC93-45F3-B2D6-302D0FD1A9BC}" destId="{E10EA909-4905-40F8-9D76-E9C5D19A43E0}" srcOrd="0" destOrd="0" presId="urn:microsoft.com/office/officeart/2005/8/layout/vList4"/>
    <dgm:cxn modelId="{3A2EF6CE-D001-43FF-9651-4E85C7CF558E}" srcId="{749F94E1-C526-4C78-8645-1EB27F4CD06C}" destId="{45EACF04-23DC-4A3B-9C72-54403FA06DC9}" srcOrd="4" destOrd="0" parTransId="{BE35D6F4-69D7-4AA7-BDB0-4009E6879DCB}" sibTransId="{C3A494F4-7CCA-48C5-B4F4-27832E679EA7}"/>
    <dgm:cxn modelId="{7E32CF86-A95F-40B9-91A0-7997A9D40708}" type="presOf" srcId="{1E3FE41B-1C92-4DB8-A641-33BE1A61C377}" destId="{C6F79AB9-A6A1-457A-8E78-381AE9455073}" srcOrd="0" destOrd="0" presId="urn:microsoft.com/office/officeart/2005/8/layout/vList4"/>
    <dgm:cxn modelId="{652F2974-A131-46E7-A0E1-1FC2E2B477BA}" srcId="{749F94E1-C526-4C78-8645-1EB27F4CD06C}" destId="{781D2E24-54BD-4587-9A20-F73225598787}" srcOrd="0" destOrd="0" parTransId="{588AF133-D2D6-462B-848E-A58864E3471C}" sibTransId="{C6B12AED-7C58-4407-AFF7-F6BBECA1A86F}"/>
    <dgm:cxn modelId="{15A46905-EECA-431D-8EE3-703D0648A7EA}" type="presOf" srcId="{781D2E24-54BD-4587-9A20-F73225598787}" destId="{3FF3B076-BD2F-466F-943F-25EF77561F73}" srcOrd="1" destOrd="0" presId="urn:microsoft.com/office/officeart/2005/8/layout/vList4"/>
    <dgm:cxn modelId="{2C2591E6-D752-4B90-A835-98BF6E7E4D03}" type="presParOf" srcId="{3C292A29-6F09-4D57-B009-155530EB8801}" destId="{EF8950A2-5E99-4E69-97A7-DF199173EA5D}" srcOrd="0" destOrd="0" presId="urn:microsoft.com/office/officeart/2005/8/layout/vList4"/>
    <dgm:cxn modelId="{C78FFC35-F946-4508-BDB6-345A85699300}" type="presParOf" srcId="{EF8950A2-5E99-4E69-97A7-DF199173EA5D}" destId="{53AAACE7-51BA-4E1E-969D-94D1FB979F40}" srcOrd="0" destOrd="0" presId="urn:microsoft.com/office/officeart/2005/8/layout/vList4"/>
    <dgm:cxn modelId="{7D342C4E-3F7F-47A3-A650-6B1B75F7D463}" type="presParOf" srcId="{EF8950A2-5E99-4E69-97A7-DF199173EA5D}" destId="{B691A778-4610-4D41-A0E7-6C6F5D529424}" srcOrd="1" destOrd="0" presId="urn:microsoft.com/office/officeart/2005/8/layout/vList4"/>
    <dgm:cxn modelId="{AD196AEE-44F7-492B-BEE4-BA686B4A77F9}" type="presParOf" srcId="{EF8950A2-5E99-4E69-97A7-DF199173EA5D}" destId="{3FF3B076-BD2F-466F-943F-25EF77561F73}" srcOrd="2" destOrd="0" presId="urn:microsoft.com/office/officeart/2005/8/layout/vList4"/>
    <dgm:cxn modelId="{31ADACEE-34F5-4AFC-A441-5128C864B59B}" type="presParOf" srcId="{3C292A29-6F09-4D57-B009-155530EB8801}" destId="{7E4D7885-0BD7-4743-B61A-DCA49B2F149D}" srcOrd="1" destOrd="0" presId="urn:microsoft.com/office/officeart/2005/8/layout/vList4"/>
    <dgm:cxn modelId="{6E454323-DF86-435F-9D2F-1D50BD5B1CD1}" type="presParOf" srcId="{3C292A29-6F09-4D57-B009-155530EB8801}" destId="{0C228FBD-0464-4630-AD02-0336944D78CD}" srcOrd="2" destOrd="0" presId="urn:microsoft.com/office/officeart/2005/8/layout/vList4"/>
    <dgm:cxn modelId="{65CA61D5-84E4-4172-B2C1-86C67E3FD75F}" type="presParOf" srcId="{0C228FBD-0464-4630-AD02-0336944D78CD}" destId="{C6F79AB9-A6A1-457A-8E78-381AE9455073}" srcOrd="0" destOrd="0" presId="urn:microsoft.com/office/officeart/2005/8/layout/vList4"/>
    <dgm:cxn modelId="{DB4F784E-AD57-4252-948E-1FEAABD28448}" type="presParOf" srcId="{0C228FBD-0464-4630-AD02-0336944D78CD}" destId="{485FF662-6865-44D1-8126-9E398763EDD6}" srcOrd="1" destOrd="0" presId="urn:microsoft.com/office/officeart/2005/8/layout/vList4"/>
    <dgm:cxn modelId="{3370A3E6-D4FA-44E9-9174-7DCE264CD3D6}" type="presParOf" srcId="{0C228FBD-0464-4630-AD02-0336944D78CD}" destId="{DAFCD45B-6C65-4108-8074-66EC4E699D53}" srcOrd="2" destOrd="0" presId="urn:microsoft.com/office/officeart/2005/8/layout/vList4"/>
    <dgm:cxn modelId="{4AEE9AC5-4BE4-46AF-9F21-4F18CF2392BB}" type="presParOf" srcId="{3C292A29-6F09-4D57-B009-155530EB8801}" destId="{BD1C1A11-F9CE-497C-B584-15C0E77CE1FD}" srcOrd="3" destOrd="0" presId="urn:microsoft.com/office/officeart/2005/8/layout/vList4"/>
    <dgm:cxn modelId="{774986DC-A4AD-41DF-90DD-EE59811D145C}" type="presParOf" srcId="{3C292A29-6F09-4D57-B009-155530EB8801}" destId="{A3DA4765-F6DA-4D66-8597-F2E51B4A245E}" srcOrd="4" destOrd="0" presId="urn:microsoft.com/office/officeart/2005/8/layout/vList4"/>
    <dgm:cxn modelId="{A002B13D-0015-492D-9476-C6281EA93AC4}" type="presParOf" srcId="{A3DA4765-F6DA-4D66-8597-F2E51B4A245E}" destId="{E10EA909-4905-40F8-9D76-E9C5D19A43E0}" srcOrd="0" destOrd="0" presId="urn:microsoft.com/office/officeart/2005/8/layout/vList4"/>
    <dgm:cxn modelId="{36A11B71-FE67-439F-9EF2-78ABD57A10C1}" type="presParOf" srcId="{A3DA4765-F6DA-4D66-8597-F2E51B4A245E}" destId="{627E1E9A-5EFB-4B96-8192-DCB124A97926}" srcOrd="1" destOrd="0" presId="urn:microsoft.com/office/officeart/2005/8/layout/vList4"/>
    <dgm:cxn modelId="{62808E1D-F626-45A4-9373-B3355A0E7EDF}" type="presParOf" srcId="{A3DA4765-F6DA-4D66-8597-F2E51B4A245E}" destId="{46037A56-E50C-494E-81F9-13DAB75FA357}" srcOrd="2" destOrd="0" presId="urn:microsoft.com/office/officeart/2005/8/layout/vList4"/>
    <dgm:cxn modelId="{D42A7AEA-BFE9-4EED-925F-FD6C0CF15C7C}" type="presParOf" srcId="{3C292A29-6F09-4D57-B009-155530EB8801}" destId="{A1DC383A-1845-4D12-BE55-DC390BD9743B}" srcOrd="5" destOrd="0" presId="urn:microsoft.com/office/officeart/2005/8/layout/vList4"/>
    <dgm:cxn modelId="{7B2AF062-593E-470F-8922-08DF5EDC8BC7}" type="presParOf" srcId="{3C292A29-6F09-4D57-B009-155530EB8801}" destId="{D472CA05-E6D5-498A-AB44-7250A4C4CE0F}" srcOrd="6" destOrd="0" presId="urn:microsoft.com/office/officeart/2005/8/layout/vList4"/>
    <dgm:cxn modelId="{88599B18-2C59-4965-AF7E-9D8A8ACAE885}" type="presParOf" srcId="{D472CA05-E6D5-498A-AB44-7250A4C4CE0F}" destId="{5E645BB7-C3E3-43DC-AD41-F7F5F4BACDF9}" srcOrd="0" destOrd="0" presId="urn:microsoft.com/office/officeart/2005/8/layout/vList4"/>
    <dgm:cxn modelId="{154E853B-476A-48E5-A2A7-520A0787FAC3}" type="presParOf" srcId="{D472CA05-E6D5-498A-AB44-7250A4C4CE0F}" destId="{53AFE39B-3B07-4C90-B1B0-6A030AE25931}" srcOrd="1" destOrd="0" presId="urn:microsoft.com/office/officeart/2005/8/layout/vList4"/>
    <dgm:cxn modelId="{ABA92127-110D-42D8-8A87-5F9F25E6D284}" type="presParOf" srcId="{D472CA05-E6D5-498A-AB44-7250A4C4CE0F}" destId="{815816D8-4F33-4A02-9322-7FF2623A0F30}" srcOrd="2" destOrd="0" presId="urn:microsoft.com/office/officeart/2005/8/layout/vList4"/>
    <dgm:cxn modelId="{2B8A8999-96D7-4CA5-9C28-CF527A050ADA}" type="presParOf" srcId="{3C292A29-6F09-4D57-B009-155530EB8801}" destId="{33156761-D054-4E1C-97FF-54E3F3EF25AF}" srcOrd="7" destOrd="0" presId="urn:microsoft.com/office/officeart/2005/8/layout/vList4"/>
    <dgm:cxn modelId="{60CB9547-3AA1-4577-9443-25D6E2FCA707}" type="presParOf" srcId="{3C292A29-6F09-4D57-B009-155530EB8801}" destId="{4FB4B07E-81DD-4760-B987-B4AB87C7E8D8}" srcOrd="8" destOrd="0" presId="urn:microsoft.com/office/officeart/2005/8/layout/vList4"/>
    <dgm:cxn modelId="{D24F0F71-17E9-4E0D-BCB9-712298D5C350}" type="presParOf" srcId="{4FB4B07E-81DD-4760-B987-B4AB87C7E8D8}" destId="{3F070F00-BAC0-4985-9959-63C3AF13E155}" srcOrd="0" destOrd="0" presId="urn:microsoft.com/office/officeart/2005/8/layout/vList4"/>
    <dgm:cxn modelId="{E3323740-59FB-4884-9D0D-678846246E30}" type="presParOf" srcId="{4FB4B07E-81DD-4760-B987-B4AB87C7E8D8}" destId="{7AB09EDD-AC17-4B69-8BB0-6CBCECFFD246}" srcOrd="1" destOrd="0" presId="urn:microsoft.com/office/officeart/2005/8/layout/vList4"/>
    <dgm:cxn modelId="{CE97FA81-5945-4259-8618-E025C08406C3}" type="presParOf" srcId="{4FB4B07E-81DD-4760-B987-B4AB87C7E8D8}" destId="{236C78A5-AAE5-4CE5-9F78-AB1627A395BA}" srcOrd="2" destOrd="0" presId="urn:microsoft.com/office/officeart/2005/8/layout/vList4"/>
  </dgm:cxnLst>
  <dgm:bg/>
  <dgm:whole/>
</dgm:dataModel>
</file>

<file path=ppt/diagrams/data13.xml><?xml version="1.0" encoding="utf-8"?>
<dgm:dataModel xmlns:dgm="http://schemas.openxmlformats.org/drawingml/2006/diagram" xmlns:a="http://schemas.openxmlformats.org/drawingml/2006/main">
  <dgm:ptLst>
    <dgm:pt modelId="{F7599C92-C090-45EC-9FFE-54994D93EEC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EBA11A6-884C-463B-9BF3-6E3007E2E298}">
      <dgm:prSet/>
      <dgm:spPr/>
      <dgm:t>
        <a:bodyPr/>
        <a:lstStyle/>
        <a:p>
          <a:pPr rtl="0"/>
          <a:r>
            <a:rPr lang="it-IT" dirty="0" smtClean="0"/>
            <a:t>La decontaminazione è una procedura attraverso la quale LO STRUMENTARIO contaminato viene reso sicuro da utilizzare. Viene fatta prima del processo di lavaggio e consiste nell’immersione dei presidi medico-chirurgici, venuti a contatto con materiale biologico.</a:t>
          </a:r>
          <a:endParaRPr lang="it-IT" dirty="0"/>
        </a:p>
      </dgm:t>
    </dgm:pt>
    <dgm:pt modelId="{A684002A-A094-43BC-84BC-7B50B8DB142A}" type="parTrans" cxnId="{24C297FB-7750-4F6B-BCFB-58C48821307A}">
      <dgm:prSet/>
      <dgm:spPr/>
      <dgm:t>
        <a:bodyPr/>
        <a:lstStyle/>
        <a:p>
          <a:endParaRPr lang="it-IT"/>
        </a:p>
      </dgm:t>
    </dgm:pt>
    <dgm:pt modelId="{20662FB3-E83A-42D3-B959-48E8923E8B1B}" type="sibTrans" cxnId="{24C297FB-7750-4F6B-BCFB-58C48821307A}">
      <dgm:prSet/>
      <dgm:spPr/>
      <dgm:t>
        <a:bodyPr/>
        <a:lstStyle/>
        <a:p>
          <a:endParaRPr lang="it-IT"/>
        </a:p>
      </dgm:t>
    </dgm:pt>
    <dgm:pt modelId="{9797D22D-1BC9-4DF6-B360-3A541AA96CB3}" type="pres">
      <dgm:prSet presAssocID="{F7599C92-C090-45EC-9FFE-54994D93EECD}" presName="Name0" presStyleCnt="0">
        <dgm:presLayoutVars>
          <dgm:dir/>
          <dgm:animLvl val="lvl"/>
          <dgm:resizeHandles val="exact"/>
        </dgm:presLayoutVars>
      </dgm:prSet>
      <dgm:spPr/>
      <dgm:t>
        <a:bodyPr/>
        <a:lstStyle/>
        <a:p>
          <a:endParaRPr lang="it-IT"/>
        </a:p>
      </dgm:t>
    </dgm:pt>
    <dgm:pt modelId="{75E15E81-35E3-43C9-A82A-50E9DC2EB0F9}" type="pres">
      <dgm:prSet presAssocID="{DEBA11A6-884C-463B-9BF3-6E3007E2E298}" presName="linNode" presStyleCnt="0"/>
      <dgm:spPr/>
    </dgm:pt>
    <dgm:pt modelId="{1422C4F3-8100-4C69-BEF2-7ED4AA58D4F7}" type="pres">
      <dgm:prSet presAssocID="{DEBA11A6-884C-463B-9BF3-6E3007E2E298}" presName="parentText" presStyleLbl="node1" presStyleIdx="0" presStyleCnt="1" custScaleX="212193">
        <dgm:presLayoutVars>
          <dgm:chMax val="1"/>
          <dgm:bulletEnabled val="1"/>
        </dgm:presLayoutVars>
      </dgm:prSet>
      <dgm:spPr/>
      <dgm:t>
        <a:bodyPr/>
        <a:lstStyle/>
        <a:p>
          <a:endParaRPr lang="it-IT"/>
        </a:p>
      </dgm:t>
    </dgm:pt>
  </dgm:ptLst>
  <dgm:cxnLst>
    <dgm:cxn modelId="{EAC1F496-E36E-45EC-B06E-1347D0D27D3D}" type="presOf" srcId="{F7599C92-C090-45EC-9FFE-54994D93EECD}" destId="{9797D22D-1BC9-4DF6-B360-3A541AA96CB3}" srcOrd="0" destOrd="0" presId="urn:microsoft.com/office/officeart/2005/8/layout/vList5"/>
    <dgm:cxn modelId="{7C6D4DC2-15A5-4EAC-AE40-AF7311623324}" type="presOf" srcId="{DEBA11A6-884C-463B-9BF3-6E3007E2E298}" destId="{1422C4F3-8100-4C69-BEF2-7ED4AA58D4F7}" srcOrd="0" destOrd="0" presId="urn:microsoft.com/office/officeart/2005/8/layout/vList5"/>
    <dgm:cxn modelId="{24C297FB-7750-4F6B-BCFB-58C48821307A}" srcId="{F7599C92-C090-45EC-9FFE-54994D93EECD}" destId="{DEBA11A6-884C-463B-9BF3-6E3007E2E298}" srcOrd="0" destOrd="0" parTransId="{A684002A-A094-43BC-84BC-7B50B8DB142A}" sibTransId="{20662FB3-E83A-42D3-B959-48E8923E8B1B}"/>
    <dgm:cxn modelId="{CABC36AA-CC3D-4044-9F5F-ABE7854EEE55}" type="presParOf" srcId="{9797D22D-1BC9-4DF6-B360-3A541AA96CB3}" destId="{75E15E81-35E3-43C9-A82A-50E9DC2EB0F9}" srcOrd="0" destOrd="0" presId="urn:microsoft.com/office/officeart/2005/8/layout/vList5"/>
    <dgm:cxn modelId="{99F2E1C0-F69A-421D-A8D0-53C277942C21}" type="presParOf" srcId="{75E15E81-35E3-43C9-A82A-50E9DC2EB0F9}" destId="{1422C4F3-8100-4C69-BEF2-7ED4AA58D4F7}" srcOrd="0" destOrd="0" presId="urn:microsoft.com/office/officeart/2005/8/layout/vList5"/>
  </dgm:cxnLst>
  <dgm:bg/>
  <dgm:whole/>
</dgm:dataModel>
</file>

<file path=ppt/diagrams/data14.xml><?xml version="1.0" encoding="utf-8"?>
<dgm:dataModel xmlns:dgm="http://schemas.openxmlformats.org/drawingml/2006/diagram" xmlns:a="http://schemas.openxmlformats.org/drawingml/2006/main">
  <dgm:ptLst>
    <dgm:pt modelId="{DAC7C6CC-D127-4B27-AADF-787E3592278D}"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it-IT"/>
        </a:p>
      </dgm:t>
    </dgm:pt>
    <dgm:pt modelId="{43492527-885D-4020-B2C7-C407845D9524}">
      <dgm:prSet/>
      <dgm:spPr/>
      <dgm:t>
        <a:bodyPr/>
        <a:lstStyle/>
        <a:p>
          <a:pPr rtl="0"/>
          <a:r>
            <a:rPr lang="it-IT" dirty="0" smtClean="0"/>
            <a:t>FASI DELLA DECONTAMINAZIONE</a:t>
          </a:r>
          <a:endParaRPr lang="it-IT" dirty="0"/>
        </a:p>
      </dgm:t>
    </dgm:pt>
    <dgm:pt modelId="{18A74423-4772-441D-99C4-549F71D68A49}" type="parTrans" cxnId="{56A21877-ABF5-4C44-9B72-91FBD77DA51A}">
      <dgm:prSet/>
      <dgm:spPr/>
      <dgm:t>
        <a:bodyPr/>
        <a:lstStyle/>
        <a:p>
          <a:endParaRPr lang="it-IT"/>
        </a:p>
      </dgm:t>
    </dgm:pt>
    <dgm:pt modelId="{054EC219-9874-4905-AC3F-7AAF94938BAD}" type="sibTrans" cxnId="{56A21877-ABF5-4C44-9B72-91FBD77DA51A}">
      <dgm:prSet/>
      <dgm:spPr/>
      <dgm:t>
        <a:bodyPr/>
        <a:lstStyle/>
        <a:p>
          <a:endParaRPr lang="it-IT"/>
        </a:p>
      </dgm:t>
    </dgm:pt>
    <dgm:pt modelId="{46E579DD-3B39-4F79-9EF4-6CC920576770}">
      <dgm:prSet/>
      <dgm:spPr/>
      <dgm:t>
        <a:bodyPr/>
        <a:lstStyle/>
        <a:p>
          <a:pPr rtl="0"/>
          <a:endParaRPr lang="it-IT" dirty="0"/>
        </a:p>
      </dgm:t>
    </dgm:pt>
    <dgm:pt modelId="{AA31F0FA-C2C6-441F-8245-1D4226479A5C}" type="parTrans" cxnId="{CB18A986-40F5-49CF-B234-6D8C4DAF6C2F}">
      <dgm:prSet/>
      <dgm:spPr/>
      <dgm:t>
        <a:bodyPr/>
        <a:lstStyle/>
        <a:p>
          <a:endParaRPr lang="it-IT"/>
        </a:p>
      </dgm:t>
    </dgm:pt>
    <dgm:pt modelId="{76B58799-836C-4675-85EF-F045F3D26D04}" type="sibTrans" cxnId="{CB18A986-40F5-49CF-B234-6D8C4DAF6C2F}">
      <dgm:prSet/>
      <dgm:spPr/>
      <dgm:t>
        <a:bodyPr/>
        <a:lstStyle/>
        <a:p>
          <a:endParaRPr lang="it-IT"/>
        </a:p>
      </dgm:t>
    </dgm:pt>
    <dgm:pt modelId="{8F5919F9-2FD7-440C-93CC-54E108865410}">
      <dgm:prSet/>
      <dgm:spPr/>
      <dgm:t>
        <a:bodyPr/>
        <a:lstStyle/>
        <a:p>
          <a:pPr rtl="0"/>
          <a:r>
            <a:rPr lang="it-IT" dirty="0" smtClean="0"/>
            <a:t>1. IMMERSIONE</a:t>
          </a:r>
          <a:endParaRPr lang="it-IT" dirty="0"/>
        </a:p>
      </dgm:t>
    </dgm:pt>
    <dgm:pt modelId="{2F0DB0D1-2656-4BF3-ACE3-7C60A2B290E3}" type="parTrans" cxnId="{3B43A464-EA46-412C-8199-EADDCCB612C4}">
      <dgm:prSet/>
      <dgm:spPr/>
      <dgm:t>
        <a:bodyPr/>
        <a:lstStyle/>
        <a:p>
          <a:endParaRPr lang="it-IT"/>
        </a:p>
      </dgm:t>
    </dgm:pt>
    <dgm:pt modelId="{BC8F3217-C079-43A7-8CA5-C13C35D628E9}" type="sibTrans" cxnId="{3B43A464-EA46-412C-8199-EADDCCB612C4}">
      <dgm:prSet/>
      <dgm:spPr/>
      <dgm:t>
        <a:bodyPr/>
        <a:lstStyle/>
        <a:p>
          <a:endParaRPr lang="it-IT"/>
        </a:p>
      </dgm:t>
    </dgm:pt>
    <dgm:pt modelId="{8FAD973F-9D85-455A-A277-FF054B26F1BE}">
      <dgm:prSet/>
      <dgm:spPr/>
      <dgm:t>
        <a:bodyPr/>
        <a:lstStyle/>
        <a:p>
          <a:pPr rtl="0"/>
          <a:r>
            <a:rPr lang="it-IT" dirty="0" smtClean="0"/>
            <a:t>2. SPAZZOLATTURA MANUALE</a:t>
          </a:r>
          <a:endParaRPr lang="it-IT" dirty="0"/>
        </a:p>
      </dgm:t>
    </dgm:pt>
    <dgm:pt modelId="{D6723259-A381-4E5E-B4CB-72CAA7DE23DF}" type="parTrans" cxnId="{BD99193A-2B90-4E94-B778-02F36AFF9B22}">
      <dgm:prSet/>
      <dgm:spPr/>
      <dgm:t>
        <a:bodyPr/>
        <a:lstStyle/>
        <a:p>
          <a:endParaRPr lang="it-IT"/>
        </a:p>
      </dgm:t>
    </dgm:pt>
    <dgm:pt modelId="{7561FB6B-5F24-4EB6-B17C-0175EEFE67D4}" type="sibTrans" cxnId="{BD99193A-2B90-4E94-B778-02F36AFF9B22}">
      <dgm:prSet/>
      <dgm:spPr/>
      <dgm:t>
        <a:bodyPr/>
        <a:lstStyle/>
        <a:p>
          <a:endParaRPr lang="it-IT"/>
        </a:p>
      </dgm:t>
    </dgm:pt>
    <dgm:pt modelId="{C2CC0422-8A41-438C-9159-C6269D5AB2DE}">
      <dgm:prSet/>
      <dgm:spPr/>
      <dgm:t>
        <a:bodyPr/>
        <a:lstStyle/>
        <a:p>
          <a:pPr rtl="0"/>
          <a:r>
            <a:rPr lang="it-IT" dirty="0" smtClean="0"/>
            <a:t>3. RISCIAQUO </a:t>
          </a:r>
          <a:endParaRPr lang="it-IT" dirty="0"/>
        </a:p>
      </dgm:t>
    </dgm:pt>
    <dgm:pt modelId="{F55EB124-F8C4-415A-851A-C6C1A505150C}" type="parTrans" cxnId="{071DFF47-5948-4754-98A5-A4CAC6440B93}">
      <dgm:prSet/>
      <dgm:spPr/>
      <dgm:t>
        <a:bodyPr/>
        <a:lstStyle/>
        <a:p>
          <a:endParaRPr lang="it-IT"/>
        </a:p>
      </dgm:t>
    </dgm:pt>
    <dgm:pt modelId="{7A873530-500F-48BF-A93C-BE4E4D2704A7}" type="sibTrans" cxnId="{071DFF47-5948-4754-98A5-A4CAC6440B93}">
      <dgm:prSet/>
      <dgm:spPr/>
      <dgm:t>
        <a:bodyPr/>
        <a:lstStyle/>
        <a:p>
          <a:endParaRPr lang="it-IT"/>
        </a:p>
      </dgm:t>
    </dgm:pt>
    <dgm:pt modelId="{AEDBBE3F-832B-4994-A4BB-74D5CBF7DE12}">
      <dgm:prSet/>
      <dgm:spPr/>
      <dgm:t>
        <a:bodyPr/>
        <a:lstStyle/>
        <a:p>
          <a:pPr rtl="0"/>
          <a:r>
            <a:rPr lang="it-IT" dirty="0" smtClean="0"/>
            <a:t>4.ASCIUGATURA</a:t>
          </a:r>
          <a:endParaRPr lang="it-IT" dirty="0"/>
        </a:p>
      </dgm:t>
    </dgm:pt>
    <dgm:pt modelId="{D79B517C-E385-4626-A83A-8D2B60A12393}" type="parTrans" cxnId="{22C691A4-5A28-42C6-9823-70C1FE7019FD}">
      <dgm:prSet/>
      <dgm:spPr/>
      <dgm:t>
        <a:bodyPr/>
        <a:lstStyle/>
        <a:p>
          <a:endParaRPr lang="it-IT"/>
        </a:p>
      </dgm:t>
    </dgm:pt>
    <dgm:pt modelId="{7238F9C9-A9EF-4D0D-AC53-17CF0F2D56C1}" type="sibTrans" cxnId="{22C691A4-5A28-42C6-9823-70C1FE7019FD}">
      <dgm:prSet/>
      <dgm:spPr/>
      <dgm:t>
        <a:bodyPr/>
        <a:lstStyle/>
        <a:p>
          <a:endParaRPr lang="it-IT"/>
        </a:p>
      </dgm:t>
    </dgm:pt>
    <dgm:pt modelId="{70B95ADC-5683-475C-BEA4-90C95A1E22ED}" type="pres">
      <dgm:prSet presAssocID="{DAC7C6CC-D127-4B27-AADF-787E3592278D}" presName="linearFlow" presStyleCnt="0">
        <dgm:presLayoutVars>
          <dgm:dir/>
          <dgm:resizeHandles val="exact"/>
        </dgm:presLayoutVars>
      </dgm:prSet>
      <dgm:spPr/>
      <dgm:t>
        <a:bodyPr/>
        <a:lstStyle/>
        <a:p>
          <a:endParaRPr lang="it-IT"/>
        </a:p>
      </dgm:t>
    </dgm:pt>
    <dgm:pt modelId="{04DA3915-7023-40D2-8FB7-410CA8329FB4}" type="pres">
      <dgm:prSet presAssocID="{43492527-885D-4020-B2C7-C407845D9524}" presName="composite" presStyleCnt="0"/>
      <dgm:spPr/>
    </dgm:pt>
    <dgm:pt modelId="{824C95E0-6E21-4A01-A5D7-5D2DA142EE8D}" type="pres">
      <dgm:prSet presAssocID="{43492527-885D-4020-B2C7-C407845D9524}" presName="imgShp" presStyleLbl="fgImgPlace1" presStyleIdx="0" presStyleCnt="6"/>
      <dgm:spPr/>
    </dgm:pt>
    <dgm:pt modelId="{D0C7518D-08E8-458E-8374-D2A54433A624}" type="pres">
      <dgm:prSet presAssocID="{43492527-885D-4020-B2C7-C407845D9524}" presName="txShp" presStyleLbl="node1" presStyleIdx="0" presStyleCnt="6">
        <dgm:presLayoutVars>
          <dgm:bulletEnabled val="1"/>
        </dgm:presLayoutVars>
      </dgm:prSet>
      <dgm:spPr/>
      <dgm:t>
        <a:bodyPr/>
        <a:lstStyle/>
        <a:p>
          <a:endParaRPr lang="it-IT"/>
        </a:p>
      </dgm:t>
    </dgm:pt>
    <dgm:pt modelId="{75C67BFA-E47D-4FCD-B380-993F08DD48DB}" type="pres">
      <dgm:prSet presAssocID="{054EC219-9874-4905-AC3F-7AAF94938BAD}" presName="spacing" presStyleCnt="0"/>
      <dgm:spPr/>
    </dgm:pt>
    <dgm:pt modelId="{D620F063-601A-4823-B353-CB1CE0EE763D}" type="pres">
      <dgm:prSet presAssocID="{46E579DD-3B39-4F79-9EF4-6CC920576770}" presName="composite" presStyleCnt="0"/>
      <dgm:spPr/>
    </dgm:pt>
    <dgm:pt modelId="{98BC41A6-29A5-4223-B0C0-4B13BC7D7686}" type="pres">
      <dgm:prSet presAssocID="{46E579DD-3B39-4F79-9EF4-6CC920576770}" presName="imgShp" presStyleLbl="fgImgPlace1" presStyleIdx="1" presStyleCnt="6"/>
      <dgm:spPr/>
    </dgm:pt>
    <dgm:pt modelId="{0D05F2E3-DC3A-4C7A-99C6-9EBED1E8C9F7}" type="pres">
      <dgm:prSet presAssocID="{46E579DD-3B39-4F79-9EF4-6CC920576770}" presName="txShp" presStyleLbl="node1" presStyleIdx="1" presStyleCnt="6">
        <dgm:presLayoutVars>
          <dgm:bulletEnabled val="1"/>
        </dgm:presLayoutVars>
      </dgm:prSet>
      <dgm:spPr/>
      <dgm:t>
        <a:bodyPr/>
        <a:lstStyle/>
        <a:p>
          <a:endParaRPr lang="it-IT"/>
        </a:p>
      </dgm:t>
    </dgm:pt>
    <dgm:pt modelId="{3D48FBF0-A2F4-454D-9A79-E3B9890A00C2}" type="pres">
      <dgm:prSet presAssocID="{76B58799-836C-4675-85EF-F045F3D26D04}" presName="spacing" presStyleCnt="0"/>
      <dgm:spPr/>
    </dgm:pt>
    <dgm:pt modelId="{162FA725-69C4-4D93-9DE7-7142F127F55B}" type="pres">
      <dgm:prSet presAssocID="{8F5919F9-2FD7-440C-93CC-54E108865410}" presName="composite" presStyleCnt="0"/>
      <dgm:spPr/>
    </dgm:pt>
    <dgm:pt modelId="{FEC5E643-906A-49DD-A7AB-2E88A586F5A7}" type="pres">
      <dgm:prSet presAssocID="{8F5919F9-2FD7-440C-93CC-54E108865410}" presName="imgShp" presStyleLbl="fgImgPlace1" presStyleIdx="2" presStyleCnt="6"/>
      <dgm:spPr/>
    </dgm:pt>
    <dgm:pt modelId="{E308A7D5-D305-4EB9-904C-5FE4C1D30D2D}" type="pres">
      <dgm:prSet presAssocID="{8F5919F9-2FD7-440C-93CC-54E108865410}" presName="txShp" presStyleLbl="node1" presStyleIdx="2" presStyleCnt="6">
        <dgm:presLayoutVars>
          <dgm:bulletEnabled val="1"/>
        </dgm:presLayoutVars>
      </dgm:prSet>
      <dgm:spPr/>
      <dgm:t>
        <a:bodyPr/>
        <a:lstStyle/>
        <a:p>
          <a:endParaRPr lang="it-IT"/>
        </a:p>
      </dgm:t>
    </dgm:pt>
    <dgm:pt modelId="{77F3DC3C-CF29-4869-87FA-F3C69904E343}" type="pres">
      <dgm:prSet presAssocID="{BC8F3217-C079-43A7-8CA5-C13C35D628E9}" presName="spacing" presStyleCnt="0"/>
      <dgm:spPr/>
    </dgm:pt>
    <dgm:pt modelId="{AB009AED-1CC9-4143-8F0A-D2217B3C0910}" type="pres">
      <dgm:prSet presAssocID="{8FAD973F-9D85-455A-A277-FF054B26F1BE}" presName="composite" presStyleCnt="0"/>
      <dgm:spPr/>
    </dgm:pt>
    <dgm:pt modelId="{4D14BFA9-EE01-4FEF-BF2F-FEC2B0BBE5F4}" type="pres">
      <dgm:prSet presAssocID="{8FAD973F-9D85-455A-A277-FF054B26F1BE}" presName="imgShp" presStyleLbl="fgImgPlace1" presStyleIdx="3" presStyleCnt="6"/>
      <dgm:spPr/>
    </dgm:pt>
    <dgm:pt modelId="{B98B9F92-ABB5-410B-8984-796C07003283}" type="pres">
      <dgm:prSet presAssocID="{8FAD973F-9D85-455A-A277-FF054B26F1BE}" presName="txShp" presStyleLbl="node1" presStyleIdx="3" presStyleCnt="6">
        <dgm:presLayoutVars>
          <dgm:bulletEnabled val="1"/>
        </dgm:presLayoutVars>
      </dgm:prSet>
      <dgm:spPr/>
      <dgm:t>
        <a:bodyPr/>
        <a:lstStyle/>
        <a:p>
          <a:endParaRPr lang="it-IT"/>
        </a:p>
      </dgm:t>
    </dgm:pt>
    <dgm:pt modelId="{FAEE50DC-878F-4EB4-B9A7-EA5F26DF47A6}" type="pres">
      <dgm:prSet presAssocID="{7561FB6B-5F24-4EB6-B17C-0175EEFE67D4}" presName="spacing" presStyleCnt="0"/>
      <dgm:spPr/>
    </dgm:pt>
    <dgm:pt modelId="{AA6A99FD-C623-4530-9DCE-ED1818E24677}" type="pres">
      <dgm:prSet presAssocID="{C2CC0422-8A41-438C-9159-C6269D5AB2DE}" presName="composite" presStyleCnt="0"/>
      <dgm:spPr/>
    </dgm:pt>
    <dgm:pt modelId="{553B19DE-A107-4BBE-AD53-ACD82F19F4E8}" type="pres">
      <dgm:prSet presAssocID="{C2CC0422-8A41-438C-9159-C6269D5AB2DE}" presName="imgShp" presStyleLbl="fgImgPlace1" presStyleIdx="4" presStyleCnt="6"/>
      <dgm:spPr/>
    </dgm:pt>
    <dgm:pt modelId="{8FF890F4-B0A3-45D8-AFEE-714B593DCC90}" type="pres">
      <dgm:prSet presAssocID="{C2CC0422-8A41-438C-9159-C6269D5AB2DE}" presName="txShp" presStyleLbl="node1" presStyleIdx="4" presStyleCnt="6">
        <dgm:presLayoutVars>
          <dgm:bulletEnabled val="1"/>
        </dgm:presLayoutVars>
      </dgm:prSet>
      <dgm:spPr/>
      <dgm:t>
        <a:bodyPr/>
        <a:lstStyle/>
        <a:p>
          <a:endParaRPr lang="it-IT"/>
        </a:p>
      </dgm:t>
    </dgm:pt>
    <dgm:pt modelId="{8CEC32E1-BFB9-46E7-AB77-356C081EE331}" type="pres">
      <dgm:prSet presAssocID="{7A873530-500F-48BF-A93C-BE4E4D2704A7}" presName="spacing" presStyleCnt="0"/>
      <dgm:spPr/>
    </dgm:pt>
    <dgm:pt modelId="{AD4F2FB4-8A89-4EFD-A4AB-B3AE97D57644}" type="pres">
      <dgm:prSet presAssocID="{AEDBBE3F-832B-4994-A4BB-74D5CBF7DE12}" presName="composite" presStyleCnt="0"/>
      <dgm:spPr/>
    </dgm:pt>
    <dgm:pt modelId="{8D9068FA-0C54-4349-BF4C-6E5FCC4D658B}" type="pres">
      <dgm:prSet presAssocID="{AEDBBE3F-832B-4994-A4BB-74D5CBF7DE12}" presName="imgShp" presStyleLbl="fgImgPlace1" presStyleIdx="5" presStyleCnt="6"/>
      <dgm:spPr/>
    </dgm:pt>
    <dgm:pt modelId="{09A3F45E-31BE-4179-B708-F59C53BFA959}" type="pres">
      <dgm:prSet presAssocID="{AEDBBE3F-832B-4994-A4BB-74D5CBF7DE12}" presName="txShp" presStyleLbl="node1" presStyleIdx="5" presStyleCnt="6">
        <dgm:presLayoutVars>
          <dgm:bulletEnabled val="1"/>
        </dgm:presLayoutVars>
      </dgm:prSet>
      <dgm:spPr/>
      <dgm:t>
        <a:bodyPr/>
        <a:lstStyle/>
        <a:p>
          <a:endParaRPr lang="it-IT"/>
        </a:p>
      </dgm:t>
    </dgm:pt>
  </dgm:ptLst>
  <dgm:cxnLst>
    <dgm:cxn modelId="{9B627552-2CF9-4C10-9F54-1D31305BFAED}" type="presOf" srcId="{43492527-885D-4020-B2C7-C407845D9524}" destId="{D0C7518D-08E8-458E-8374-D2A54433A624}" srcOrd="0" destOrd="0" presId="urn:microsoft.com/office/officeart/2005/8/layout/vList3"/>
    <dgm:cxn modelId="{CA170FE0-47A8-4924-A03A-CF7421E6F2CE}" type="presOf" srcId="{DAC7C6CC-D127-4B27-AADF-787E3592278D}" destId="{70B95ADC-5683-475C-BEA4-90C95A1E22ED}" srcOrd="0" destOrd="0" presId="urn:microsoft.com/office/officeart/2005/8/layout/vList3"/>
    <dgm:cxn modelId="{CB18A986-40F5-49CF-B234-6D8C4DAF6C2F}" srcId="{DAC7C6CC-D127-4B27-AADF-787E3592278D}" destId="{46E579DD-3B39-4F79-9EF4-6CC920576770}" srcOrd="1" destOrd="0" parTransId="{AA31F0FA-C2C6-441F-8245-1D4226479A5C}" sibTransId="{76B58799-836C-4675-85EF-F045F3D26D04}"/>
    <dgm:cxn modelId="{071DFF47-5948-4754-98A5-A4CAC6440B93}" srcId="{DAC7C6CC-D127-4B27-AADF-787E3592278D}" destId="{C2CC0422-8A41-438C-9159-C6269D5AB2DE}" srcOrd="4" destOrd="0" parTransId="{F55EB124-F8C4-415A-851A-C6C1A505150C}" sibTransId="{7A873530-500F-48BF-A93C-BE4E4D2704A7}"/>
    <dgm:cxn modelId="{56A21877-ABF5-4C44-9B72-91FBD77DA51A}" srcId="{DAC7C6CC-D127-4B27-AADF-787E3592278D}" destId="{43492527-885D-4020-B2C7-C407845D9524}" srcOrd="0" destOrd="0" parTransId="{18A74423-4772-441D-99C4-549F71D68A49}" sibTransId="{054EC219-9874-4905-AC3F-7AAF94938BAD}"/>
    <dgm:cxn modelId="{BD99193A-2B90-4E94-B778-02F36AFF9B22}" srcId="{DAC7C6CC-D127-4B27-AADF-787E3592278D}" destId="{8FAD973F-9D85-455A-A277-FF054B26F1BE}" srcOrd="3" destOrd="0" parTransId="{D6723259-A381-4E5E-B4CB-72CAA7DE23DF}" sibTransId="{7561FB6B-5F24-4EB6-B17C-0175EEFE67D4}"/>
    <dgm:cxn modelId="{22C691A4-5A28-42C6-9823-70C1FE7019FD}" srcId="{DAC7C6CC-D127-4B27-AADF-787E3592278D}" destId="{AEDBBE3F-832B-4994-A4BB-74D5CBF7DE12}" srcOrd="5" destOrd="0" parTransId="{D79B517C-E385-4626-A83A-8D2B60A12393}" sibTransId="{7238F9C9-A9EF-4D0D-AC53-17CF0F2D56C1}"/>
    <dgm:cxn modelId="{D968938A-D77A-4C7F-A3F0-2114161E2D15}" type="presOf" srcId="{8F5919F9-2FD7-440C-93CC-54E108865410}" destId="{E308A7D5-D305-4EB9-904C-5FE4C1D30D2D}" srcOrd="0" destOrd="0" presId="urn:microsoft.com/office/officeart/2005/8/layout/vList3"/>
    <dgm:cxn modelId="{065778F1-BBA3-4877-809B-5C351F895D2D}" type="presOf" srcId="{46E579DD-3B39-4F79-9EF4-6CC920576770}" destId="{0D05F2E3-DC3A-4C7A-99C6-9EBED1E8C9F7}" srcOrd="0" destOrd="0" presId="urn:microsoft.com/office/officeart/2005/8/layout/vList3"/>
    <dgm:cxn modelId="{84E41EC4-0616-4820-83FA-A26FDBBF5564}" type="presOf" srcId="{C2CC0422-8A41-438C-9159-C6269D5AB2DE}" destId="{8FF890F4-B0A3-45D8-AFEE-714B593DCC90}" srcOrd="0" destOrd="0" presId="urn:microsoft.com/office/officeart/2005/8/layout/vList3"/>
    <dgm:cxn modelId="{619F1D2C-475D-4CBD-9700-F605CCAAABED}" type="presOf" srcId="{8FAD973F-9D85-455A-A277-FF054B26F1BE}" destId="{B98B9F92-ABB5-410B-8984-796C07003283}" srcOrd="0" destOrd="0" presId="urn:microsoft.com/office/officeart/2005/8/layout/vList3"/>
    <dgm:cxn modelId="{3B43A464-EA46-412C-8199-EADDCCB612C4}" srcId="{DAC7C6CC-D127-4B27-AADF-787E3592278D}" destId="{8F5919F9-2FD7-440C-93CC-54E108865410}" srcOrd="2" destOrd="0" parTransId="{2F0DB0D1-2656-4BF3-ACE3-7C60A2B290E3}" sibTransId="{BC8F3217-C079-43A7-8CA5-C13C35D628E9}"/>
    <dgm:cxn modelId="{0FAB4276-3614-42C2-9E90-B9239B93CC5E}" type="presOf" srcId="{AEDBBE3F-832B-4994-A4BB-74D5CBF7DE12}" destId="{09A3F45E-31BE-4179-B708-F59C53BFA959}" srcOrd="0" destOrd="0" presId="urn:microsoft.com/office/officeart/2005/8/layout/vList3"/>
    <dgm:cxn modelId="{34C5E8FC-0AF1-45CB-9AE3-93851C6C2A5E}" type="presParOf" srcId="{70B95ADC-5683-475C-BEA4-90C95A1E22ED}" destId="{04DA3915-7023-40D2-8FB7-410CA8329FB4}" srcOrd="0" destOrd="0" presId="urn:microsoft.com/office/officeart/2005/8/layout/vList3"/>
    <dgm:cxn modelId="{0375D1A7-50D2-492B-BDB3-9200EB86D394}" type="presParOf" srcId="{04DA3915-7023-40D2-8FB7-410CA8329FB4}" destId="{824C95E0-6E21-4A01-A5D7-5D2DA142EE8D}" srcOrd="0" destOrd="0" presId="urn:microsoft.com/office/officeart/2005/8/layout/vList3"/>
    <dgm:cxn modelId="{87980105-4742-411F-A5C7-4EC68D0CDA1E}" type="presParOf" srcId="{04DA3915-7023-40D2-8FB7-410CA8329FB4}" destId="{D0C7518D-08E8-458E-8374-D2A54433A624}" srcOrd="1" destOrd="0" presId="urn:microsoft.com/office/officeart/2005/8/layout/vList3"/>
    <dgm:cxn modelId="{E1366413-B970-45A9-8923-B247980712A0}" type="presParOf" srcId="{70B95ADC-5683-475C-BEA4-90C95A1E22ED}" destId="{75C67BFA-E47D-4FCD-B380-993F08DD48DB}" srcOrd="1" destOrd="0" presId="urn:microsoft.com/office/officeart/2005/8/layout/vList3"/>
    <dgm:cxn modelId="{42F3B42B-D261-4035-9975-DA9E943522F6}" type="presParOf" srcId="{70B95ADC-5683-475C-BEA4-90C95A1E22ED}" destId="{D620F063-601A-4823-B353-CB1CE0EE763D}" srcOrd="2" destOrd="0" presId="urn:microsoft.com/office/officeart/2005/8/layout/vList3"/>
    <dgm:cxn modelId="{F38CEB9E-E6E9-47A2-A741-D0FB516D838F}" type="presParOf" srcId="{D620F063-601A-4823-B353-CB1CE0EE763D}" destId="{98BC41A6-29A5-4223-B0C0-4B13BC7D7686}" srcOrd="0" destOrd="0" presId="urn:microsoft.com/office/officeart/2005/8/layout/vList3"/>
    <dgm:cxn modelId="{BBF8C192-B838-4A8F-B803-EA89CEFA4B4A}" type="presParOf" srcId="{D620F063-601A-4823-B353-CB1CE0EE763D}" destId="{0D05F2E3-DC3A-4C7A-99C6-9EBED1E8C9F7}" srcOrd="1" destOrd="0" presId="urn:microsoft.com/office/officeart/2005/8/layout/vList3"/>
    <dgm:cxn modelId="{033D092D-9898-4347-B7AA-76BAE6883AC3}" type="presParOf" srcId="{70B95ADC-5683-475C-BEA4-90C95A1E22ED}" destId="{3D48FBF0-A2F4-454D-9A79-E3B9890A00C2}" srcOrd="3" destOrd="0" presId="urn:microsoft.com/office/officeart/2005/8/layout/vList3"/>
    <dgm:cxn modelId="{9E5D0F17-3BEC-4110-82C3-4F7610882474}" type="presParOf" srcId="{70B95ADC-5683-475C-BEA4-90C95A1E22ED}" destId="{162FA725-69C4-4D93-9DE7-7142F127F55B}" srcOrd="4" destOrd="0" presId="urn:microsoft.com/office/officeart/2005/8/layout/vList3"/>
    <dgm:cxn modelId="{FD40C592-E964-4E0B-91D0-974846FE6439}" type="presParOf" srcId="{162FA725-69C4-4D93-9DE7-7142F127F55B}" destId="{FEC5E643-906A-49DD-A7AB-2E88A586F5A7}" srcOrd="0" destOrd="0" presId="urn:microsoft.com/office/officeart/2005/8/layout/vList3"/>
    <dgm:cxn modelId="{7A21A045-ACE2-4446-AA1E-ABA35E2D2F1D}" type="presParOf" srcId="{162FA725-69C4-4D93-9DE7-7142F127F55B}" destId="{E308A7D5-D305-4EB9-904C-5FE4C1D30D2D}" srcOrd="1" destOrd="0" presId="urn:microsoft.com/office/officeart/2005/8/layout/vList3"/>
    <dgm:cxn modelId="{DB87C564-066C-4042-A6CC-C8796FF7F6D2}" type="presParOf" srcId="{70B95ADC-5683-475C-BEA4-90C95A1E22ED}" destId="{77F3DC3C-CF29-4869-87FA-F3C69904E343}" srcOrd="5" destOrd="0" presId="urn:microsoft.com/office/officeart/2005/8/layout/vList3"/>
    <dgm:cxn modelId="{46E3A305-1D12-45D5-9DF6-155A12BB0FA9}" type="presParOf" srcId="{70B95ADC-5683-475C-BEA4-90C95A1E22ED}" destId="{AB009AED-1CC9-4143-8F0A-D2217B3C0910}" srcOrd="6" destOrd="0" presId="urn:microsoft.com/office/officeart/2005/8/layout/vList3"/>
    <dgm:cxn modelId="{AF807B42-66E5-4FF6-933F-901DA3ABFDA2}" type="presParOf" srcId="{AB009AED-1CC9-4143-8F0A-D2217B3C0910}" destId="{4D14BFA9-EE01-4FEF-BF2F-FEC2B0BBE5F4}" srcOrd="0" destOrd="0" presId="urn:microsoft.com/office/officeart/2005/8/layout/vList3"/>
    <dgm:cxn modelId="{3A9861DE-6707-405E-8F3A-4162047FD5DB}" type="presParOf" srcId="{AB009AED-1CC9-4143-8F0A-D2217B3C0910}" destId="{B98B9F92-ABB5-410B-8984-796C07003283}" srcOrd="1" destOrd="0" presId="urn:microsoft.com/office/officeart/2005/8/layout/vList3"/>
    <dgm:cxn modelId="{1F213D56-ED6C-4B6A-897F-2AA833C32C4A}" type="presParOf" srcId="{70B95ADC-5683-475C-BEA4-90C95A1E22ED}" destId="{FAEE50DC-878F-4EB4-B9A7-EA5F26DF47A6}" srcOrd="7" destOrd="0" presId="urn:microsoft.com/office/officeart/2005/8/layout/vList3"/>
    <dgm:cxn modelId="{803EBB50-F87E-42DF-A893-2A46663EA084}" type="presParOf" srcId="{70B95ADC-5683-475C-BEA4-90C95A1E22ED}" destId="{AA6A99FD-C623-4530-9DCE-ED1818E24677}" srcOrd="8" destOrd="0" presId="urn:microsoft.com/office/officeart/2005/8/layout/vList3"/>
    <dgm:cxn modelId="{62948048-07A5-4B61-9876-91284E819E96}" type="presParOf" srcId="{AA6A99FD-C623-4530-9DCE-ED1818E24677}" destId="{553B19DE-A107-4BBE-AD53-ACD82F19F4E8}" srcOrd="0" destOrd="0" presId="urn:microsoft.com/office/officeart/2005/8/layout/vList3"/>
    <dgm:cxn modelId="{D90F8D2B-94C0-4850-998B-67BABFAF1349}" type="presParOf" srcId="{AA6A99FD-C623-4530-9DCE-ED1818E24677}" destId="{8FF890F4-B0A3-45D8-AFEE-714B593DCC90}" srcOrd="1" destOrd="0" presId="urn:microsoft.com/office/officeart/2005/8/layout/vList3"/>
    <dgm:cxn modelId="{A8438125-3D23-463F-85E6-8806CACF8F9E}" type="presParOf" srcId="{70B95ADC-5683-475C-BEA4-90C95A1E22ED}" destId="{8CEC32E1-BFB9-46E7-AB77-356C081EE331}" srcOrd="9" destOrd="0" presId="urn:microsoft.com/office/officeart/2005/8/layout/vList3"/>
    <dgm:cxn modelId="{A030ED01-8145-4D13-B6C2-9D4569289121}" type="presParOf" srcId="{70B95ADC-5683-475C-BEA4-90C95A1E22ED}" destId="{AD4F2FB4-8A89-4EFD-A4AB-B3AE97D57644}" srcOrd="10" destOrd="0" presId="urn:microsoft.com/office/officeart/2005/8/layout/vList3"/>
    <dgm:cxn modelId="{F28F3DA7-FAB0-4A80-B2CC-03827106758B}" type="presParOf" srcId="{AD4F2FB4-8A89-4EFD-A4AB-B3AE97D57644}" destId="{8D9068FA-0C54-4349-BF4C-6E5FCC4D658B}" srcOrd="0" destOrd="0" presId="urn:microsoft.com/office/officeart/2005/8/layout/vList3"/>
    <dgm:cxn modelId="{164AEAED-15EC-4441-AA46-8948066CD94A}" type="presParOf" srcId="{AD4F2FB4-8A89-4EFD-A4AB-B3AE97D57644}" destId="{09A3F45E-31BE-4179-B708-F59C53BFA959}" srcOrd="1" destOrd="0" presId="urn:microsoft.com/office/officeart/2005/8/layout/vList3"/>
  </dgm:cxnLst>
  <dgm:bg/>
  <dgm:whole/>
</dgm:dataModel>
</file>

<file path=ppt/diagrams/data15.xml><?xml version="1.0" encoding="utf-8"?>
<dgm:dataModel xmlns:dgm="http://schemas.openxmlformats.org/drawingml/2006/diagram" xmlns:a="http://schemas.openxmlformats.org/drawingml/2006/main">
  <dgm:ptLst>
    <dgm:pt modelId="{AD6DA2C2-EE47-4D2D-85CD-25130CA7ECC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5F6814D5-8818-45A0-8AAE-5E3708135119}">
      <dgm:prSet/>
      <dgm:spPr/>
      <dgm:t>
        <a:bodyPr/>
        <a:lstStyle/>
        <a:p>
          <a:pPr rtl="0"/>
          <a:r>
            <a:rPr lang="it-IT" dirty="0" smtClean="0"/>
            <a:t>La disinfezione (sanitizzazione ) è una procedura atta a diminuire e/o eliminare gli agenti patogeni ( ad eccezione delle spore) attraverso l’uso di disinfettanti da superfici e dispositivi inanimati</a:t>
          </a:r>
          <a:endParaRPr lang="it-IT" dirty="0"/>
        </a:p>
      </dgm:t>
    </dgm:pt>
    <dgm:pt modelId="{B0923408-089A-4B0B-A93E-9F9302FCCA48}" type="parTrans" cxnId="{A9447053-C2A7-4C05-AEDA-978884945B06}">
      <dgm:prSet/>
      <dgm:spPr/>
      <dgm:t>
        <a:bodyPr/>
        <a:lstStyle/>
        <a:p>
          <a:endParaRPr lang="it-IT"/>
        </a:p>
      </dgm:t>
    </dgm:pt>
    <dgm:pt modelId="{C04E59E8-B141-4800-9DEE-CBE16E18396E}" type="sibTrans" cxnId="{A9447053-C2A7-4C05-AEDA-978884945B06}">
      <dgm:prSet/>
      <dgm:spPr/>
      <dgm:t>
        <a:bodyPr/>
        <a:lstStyle/>
        <a:p>
          <a:endParaRPr lang="it-IT"/>
        </a:p>
      </dgm:t>
    </dgm:pt>
    <dgm:pt modelId="{C0ED94DA-96D5-49E9-BC6C-F1F30030A123}" type="pres">
      <dgm:prSet presAssocID="{AD6DA2C2-EE47-4D2D-85CD-25130CA7ECC3}" presName="linearFlow" presStyleCnt="0">
        <dgm:presLayoutVars>
          <dgm:dir/>
          <dgm:resizeHandles val="exact"/>
        </dgm:presLayoutVars>
      </dgm:prSet>
      <dgm:spPr/>
      <dgm:t>
        <a:bodyPr/>
        <a:lstStyle/>
        <a:p>
          <a:endParaRPr lang="it-IT"/>
        </a:p>
      </dgm:t>
    </dgm:pt>
    <dgm:pt modelId="{EBFFE1D0-DF8F-4735-B654-A00F3736B145}" type="pres">
      <dgm:prSet presAssocID="{5F6814D5-8818-45A0-8AAE-5E3708135119}" presName="composite" presStyleCnt="0"/>
      <dgm:spPr/>
    </dgm:pt>
    <dgm:pt modelId="{7B55247B-190D-4D8E-A7F8-79901B89CF42}" type="pres">
      <dgm:prSet presAssocID="{5F6814D5-8818-45A0-8AAE-5E3708135119}" presName="imgShp" presStyleLbl="fgImgPlace1" presStyleIdx="0" presStyleCnt="1"/>
      <dgm:spPr/>
    </dgm:pt>
    <dgm:pt modelId="{12E05D84-8D77-4233-8A9D-5DC1B52D54A8}" type="pres">
      <dgm:prSet presAssocID="{5F6814D5-8818-45A0-8AAE-5E3708135119}" presName="txShp" presStyleLbl="node1" presStyleIdx="0" presStyleCnt="1">
        <dgm:presLayoutVars>
          <dgm:bulletEnabled val="1"/>
        </dgm:presLayoutVars>
      </dgm:prSet>
      <dgm:spPr/>
      <dgm:t>
        <a:bodyPr/>
        <a:lstStyle/>
        <a:p>
          <a:endParaRPr lang="it-IT"/>
        </a:p>
      </dgm:t>
    </dgm:pt>
  </dgm:ptLst>
  <dgm:cxnLst>
    <dgm:cxn modelId="{5AB2A117-DA16-4134-BC1F-31D3FD7F4CD8}" type="presOf" srcId="{AD6DA2C2-EE47-4D2D-85CD-25130CA7ECC3}" destId="{C0ED94DA-96D5-49E9-BC6C-F1F30030A123}" srcOrd="0" destOrd="0" presId="urn:microsoft.com/office/officeart/2005/8/layout/vList3"/>
    <dgm:cxn modelId="{A9447053-C2A7-4C05-AEDA-978884945B06}" srcId="{AD6DA2C2-EE47-4D2D-85CD-25130CA7ECC3}" destId="{5F6814D5-8818-45A0-8AAE-5E3708135119}" srcOrd="0" destOrd="0" parTransId="{B0923408-089A-4B0B-A93E-9F9302FCCA48}" sibTransId="{C04E59E8-B141-4800-9DEE-CBE16E18396E}"/>
    <dgm:cxn modelId="{DDF9ABB1-A084-4E3A-B61A-5EAE93916BB0}" type="presOf" srcId="{5F6814D5-8818-45A0-8AAE-5E3708135119}" destId="{12E05D84-8D77-4233-8A9D-5DC1B52D54A8}" srcOrd="0" destOrd="0" presId="urn:microsoft.com/office/officeart/2005/8/layout/vList3"/>
    <dgm:cxn modelId="{C568625F-45A5-4901-9D69-E011DFF05E29}" type="presParOf" srcId="{C0ED94DA-96D5-49E9-BC6C-F1F30030A123}" destId="{EBFFE1D0-DF8F-4735-B654-A00F3736B145}" srcOrd="0" destOrd="0" presId="urn:microsoft.com/office/officeart/2005/8/layout/vList3"/>
    <dgm:cxn modelId="{83EFDDE9-CA1B-4AD0-B027-37DE7315AD10}" type="presParOf" srcId="{EBFFE1D0-DF8F-4735-B654-A00F3736B145}" destId="{7B55247B-190D-4D8E-A7F8-79901B89CF42}" srcOrd="0" destOrd="0" presId="urn:microsoft.com/office/officeart/2005/8/layout/vList3"/>
    <dgm:cxn modelId="{CD58F0F8-AFC9-46A3-8760-20827C272890}" type="presParOf" srcId="{EBFFE1D0-DF8F-4735-B654-A00F3736B145}" destId="{12E05D84-8D77-4233-8A9D-5DC1B52D54A8}" srcOrd="1" destOrd="0" presId="urn:microsoft.com/office/officeart/2005/8/layout/vList3"/>
  </dgm:cxnLst>
  <dgm:bg/>
  <dgm:whole/>
</dgm:dataModel>
</file>

<file path=ppt/diagrams/data16.xml><?xml version="1.0" encoding="utf-8"?>
<dgm:dataModel xmlns:dgm="http://schemas.openxmlformats.org/drawingml/2006/diagram" xmlns:a="http://schemas.openxmlformats.org/drawingml/2006/main">
  <dgm:ptLst>
    <dgm:pt modelId="{3EEC212D-187A-4398-A61C-78584FCCDEC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it-IT"/>
        </a:p>
      </dgm:t>
    </dgm:pt>
    <dgm:pt modelId="{57E22F87-66A6-4154-AA15-6B933C07A092}">
      <dgm:prSet custT="1"/>
      <dgm:spPr/>
      <dgm:t>
        <a:bodyPr/>
        <a:lstStyle/>
        <a:p>
          <a:pPr rtl="0"/>
          <a:r>
            <a:rPr lang="it-IT" sz="2400" dirty="0" smtClean="0"/>
            <a:t>PRINCIPALI DISINFETTANTI</a:t>
          </a:r>
          <a:endParaRPr lang="it-IT" sz="2400" dirty="0"/>
        </a:p>
      </dgm:t>
    </dgm:pt>
    <dgm:pt modelId="{9C949BA7-081A-4839-BFE3-DBA9BD7A8E04}" type="parTrans" cxnId="{37AAE512-A893-49CF-9269-F9479750E87B}">
      <dgm:prSet/>
      <dgm:spPr/>
      <dgm:t>
        <a:bodyPr/>
        <a:lstStyle/>
        <a:p>
          <a:endParaRPr lang="it-IT"/>
        </a:p>
      </dgm:t>
    </dgm:pt>
    <dgm:pt modelId="{931DC7F8-3D47-4EF0-8391-17CC45E96991}" type="sibTrans" cxnId="{37AAE512-A893-49CF-9269-F9479750E87B}">
      <dgm:prSet/>
      <dgm:spPr/>
      <dgm:t>
        <a:bodyPr/>
        <a:lstStyle/>
        <a:p>
          <a:endParaRPr lang="it-IT"/>
        </a:p>
      </dgm:t>
    </dgm:pt>
    <dgm:pt modelId="{DDD8C789-8F1F-4BED-A863-3F49B30943FF}">
      <dgm:prSet/>
      <dgm:spPr/>
      <dgm:t>
        <a:bodyPr/>
        <a:lstStyle/>
        <a:p>
          <a:pPr rtl="0"/>
          <a:r>
            <a:rPr lang="it-IT" dirty="0" smtClean="0"/>
            <a:t>GLUTARALDEIDE</a:t>
          </a:r>
          <a:endParaRPr lang="it-IT" dirty="0"/>
        </a:p>
      </dgm:t>
    </dgm:pt>
    <dgm:pt modelId="{AF26F93F-5427-44B0-BE1F-4EC7CF868DF1}" type="parTrans" cxnId="{7514177B-87E3-4F7E-91FA-EF0AE2D0CFF9}">
      <dgm:prSet/>
      <dgm:spPr/>
      <dgm:t>
        <a:bodyPr/>
        <a:lstStyle/>
        <a:p>
          <a:endParaRPr lang="it-IT"/>
        </a:p>
      </dgm:t>
    </dgm:pt>
    <dgm:pt modelId="{FF3B83AB-5DD4-4B51-BF08-C5E01161C630}" type="sibTrans" cxnId="{7514177B-87E3-4F7E-91FA-EF0AE2D0CFF9}">
      <dgm:prSet/>
      <dgm:spPr/>
      <dgm:t>
        <a:bodyPr/>
        <a:lstStyle/>
        <a:p>
          <a:endParaRPr lang="it-IT"/>
        </a:p>
      </dgm:t>
    </dgm:pt>
    <dgm:pt modelId="{1CA2A180-57E2-4783-B9FD-0E5301DC4ADA}">
      <dgm:prSet/>
      <dgm:spPr/>
      <dgm:t>
        <a:bodyPr/>
        <a:lstStyle/>
        <a:p>
          <a:pPr rtl="0"/>
          <a:r>
            <a:rPr lang="it-IT" dirty="0" smtClean="0"/>
            <a:t>ALCOL</a:t>
          </a:r>
          <a:endParaRPr lang="it-IT" dirty="0"/>
        </a:p>
      </dgm:t>
    </dgm:pt>
    <dgm:pt modelId="{1962A558-EB90-46F4-8DBC-0CB05AF48093}" type="parTrans" cxnId="{89E1E718-6C65-4500-ACF8-3043FB8FD4DD}">
      <dgm:prSet/>
      <dgm:spPr/>
      <dgm:t>
        <a:bodyPr/>
        <a:lstStyle/>
        <a:p>
          <a:endParaRPr lang="it-IT"/>
        </a:p>
      </dgm:t>
    </dgm:pt>
    <dgm:pt modelId="{420800E7-897E-484F-8DDB-DE80D54EFDA9}" type="sibTrans" cxnId="{89E1E718-6C65-4500-ACF8-3043FB8FD4DD}">
      <dgm:prSet/>
      <dgm:spPr/>
      <dgm:t>
        <a:bodyPr/>
        <a:lstStyle/>
        <a:p>
          <a:endParaRPr lang="it-IT"/>
        </a:p>
      </dgm:t>
    </dgm:pt>
    <dgm:pt modelId="{0544BBB3-7F12-409E-9853-0BD4E3F45BAA}">
      <dgm:prSet/>
      <dgm:spPr/>
      <dgm:t>
        <a:bodyPr/>
        <a:lstStyle/>
        <a:p>
          <a:pPr rtl="0"/>
          <a:r>
            <a:rPr lang="it-IT" dirty="0" smtClean="0"/>
            <a:t>CLORO E DERIVATI</a:t>
          </a:r>
          <a:endParaRPr lang="it-IT" dirty="0"/>
        </a:p>
      </dgm:t>
    </dgm:pt>
    <dgm:pt modelId="{1498DD29-1879-498C-BF95-A7E455C97FCC}" type="parTrans" cxnId="{E09D1777-DD69-42BD-9449-3758C195BC3F}">
      <dgm:prSet/>
      <dgm:spPr/>
      <dgm:t>
        <a:bodyPr/>
        <a:lstStyle/>
        <a:p>
          <a:endParaRPr lang="it-IT"/>
        </a:p>
      </dgm:t>
    </dgm:pt>
    <dgm:pt modelId="{7820CE9E-D12F-476E-B820-EE2F68683DC1}" type="sibTrans" cxnId="{E09D1777-DD69-42BD-9449-3758C195BC3F}">
      <dgm:prSet/>
      <dgm:spPr/>
      <dgm:t>
        <a:bodyPr/>
        <a:lstStyle/>
        <a:p>
          <a:endParaRPr lang="it-IT"/>
        </a:p>
      </dgm:t>
    </dgm:pt>
    <dgm:pt modelId="{9321DCD4-D10E-4C78-A139-1DDF447CB61F}">
      <dgm:prSet/>
      <dgm:spPr/>
      <dgm:t>
        <a:bodyPr/>
        <a:lstStyle/>
        <a:p>
          <a:pPr rtl="0"/>
          <a:r>
            <a:rPr lang="it-IT" dirty="0" smtClean="0"/>
            <a:t>IODOFORI</a:t>
          </a:r>
          <a:endParaRPr lang="it-IT" dirty="0"/>
        </a:p>
      </dgm:t>
    </dgm:pt>
    <dgm:pt modelId="{27ECEB7C-D228-4F7D-AD3F-B1303DE28391}" type="parTrans" cxnId="{81BBDC93-9107-4D74-BAE9-E86B8365C9E1}">
      <dgm:prSet/>
      <dgm:spPr/>
      <dgm:t>
        <a:bodyPr/>
        <a:lstStyle/>
        <a:p>
          <a:endParaRPr lang="it-IT"/>
        </a:p>
      </dgm:t>
    </dgm:pt>
    <dgm:pt modelId="{FB022F05-1DAE-4CEB-9829-A3368C6C899C}" type="sibTrans" cxnId="{81BBDC93-9107-4D74-BAE9-E86B8365C9E1}">
      <dgm:prSet/>
      <dgm:spPr/>
      <dgm:t>
        <a:bodyPr/>
        <a:lstStyle/>
        <a:p>
          <a:endParaRPr lang="it-IT"/>
        </a:p>
      </dgm:t>
    </dgm:pt>
    <dgm:pt modelId="{8C1FD3B4-F733-4A91-8113-4A5DECE8CA29}">
      <dgm:prSet/>
      <dgm:spPr/>
      <dgm:t>
        <a:bodyPr/>
        <a:lstStyle/>
        <a:p>
          <a:pPr rtl="0"/>
          <a:r>
            <a:rPr lang="it-IT" b="1" u="sng" dirty="0" smtClean="0"/>
            <a:t>CLOREXIDINA</a:t>
          </a:r>
          <a:endParaRPr lang="it-IT" dirty="0"/>
        </a:p>
      </dgm:t>
    </dgm:pt>
    <dgm:pt modelId="{4ED61E80-F392-4815-9359-A68E15BD940E}" type="parTrans" cxnId="{15214394-D987-4F56-923B-9B4F206AEC66}">
      <dgm:prSet/>
      <dgm:spPr/>
      <dgm:t>
        <a:bodyPr/>
        <a:lstStyle/>
        <a:p>
          <a:endParaRPr lang="it-IT"/>
        </a:p>
      </dgm:t>
    </dgm:pt>
    <dgm:pt modelId="{A89CE003-08D2-4272-864C-C681028D2579}" type="sibTrans" cxnId="{15214394-D987-4F56-923B-9B4F206AEC66}">
      <dgm:prSet/>
      <dgm:spPr/>
      <dgm:t>
        <a:bodyPr/>
        <a:lstStyle/>
        <a:p>
          <a:endParaRPr lang="it-IT"/>
        </a:p>
      </dgm:t>
    </dgm:pt>
    <dgm:pt modelId="{C0A9F817-1E6E-4ACC-82E3-1C9092559FED}">
      <dgm:prSet/>
      <dgm:spPr/>
      <dgm:t>
        <a:bodyPr/>
        <a:lstStyle/>
        <a:p>
          <a:pPr rtl="0"/>
          <a:r>
            <a:rPr lang="it-IT" dirty="0" smtClean="0"/>
            <a:t>PERIOSSIDO </a:t>
          </a:r>
          <a:r>
            <a:rPr lang="it-IT" dirty="0" err="1" smtClean="0"/>
            <a:t>D’IDROGENO</a:t>
          </a:r>
          <a:endParaRPr lang="it-IT" dirty="0"/>
        </a:p>
      </dgm:t>
    </dgm:pt>
    <dgm:pt modelId="{E696761E-A3E7-45F2-8F41-4DB5DCC1B193}" type="parTrans" cxnId="{812770E5-F397-48E6-9121-50E297FF9BD3}">
      <dgm:prSet/>
      <dgm:spPr/>
      <dgm:t>
        <a:bodyPr/>
        <a:lstStyle/>
        <a:p>
          <a:endParaRPr lang="it-IT"/>
        </a:p>
      </dgm:t>
    </dgm:pt>
    <dgm:pt modelId="{A01433B9-1F9B-4B87-9890-94FBEF034038}" type="sibTrans" cxnId="{812770E5-F397-48E6-9121-50E297FF9BD3}">
      <dgm:prSet/>
      <dgm:spPr/>
      <dgm:t>
        <a:bodyPr/>
        <a:lstStyle/>
        <a:p>
          <a:endParaRPr lang="it-IT"/>
        </a:p>
      </dgm:t>
    </dgm:pt>
    <dgm:pt modelId="{4F8209DB-48E3-4B09-BCB7-30E2F996C000}">
      <dgm:prSet/>
      <dgm:spPr/>
      <dgm:t>
        <a:bodyPr/>
        <a:lstStyle/>
        <a:p>
          <a:pPr rtl="0"/>
          <a:endParaRPr lang="it-IT" dirty="0"/>
        </a:p>
      </dgm:t>
    </dgm:pt>
    <dgm:pt modelId="{6EAFB439-E3E3-43BF-991B-D0C952129164}" type="parTrans" cxnId="{EC8C1F22-9BE8-4F67-B594-94DE3B0E1E52}">
      <dgm:prSet/>
      <dgm:spPr/>
      <dgm:t>
        <a:bodyPr/>
        <a:lstStyle/>
        <a:p>
          <a:endParaRPr lang="it-IT"/>
        </a:p>
      </dgm:t>
    </dgm:pt>
    <dgm:pt modelId="{0A0532E4-6164-4500-997F-BAED0CFD0D83}" type="sibTrans" cxnId="{EC8C1F22-9BE8-4F67-B594-94DE3B0E1E52}">
      <dgm:prSet/>
      <dgm:spPr/>
      <dgm:t>
        <a:bodyPr/>
        <a:lstStyle/>
        <a:p>
          <a:endParaRPr lang="it-IT"/>
        </a:p>
      </dgm:t>
    </dgm:pt>
    <dgm:pt modelId="{0F529393-E218-49E1-894F-49C13959ECB9}" type="pres">
      <dgm:prSet presAssocID="{3EEC212D-187A-4398-A61C-78584FCCDEC2}" presName="compositeShape" presStyleCnt="0">
        <dgm:presLayoutVars>
          <dgm:dir/>
          <dgm:resizeHandles/>
        </dgm:presLayoutVars>
      </dgm:prSet>
      <dgm:spPr/>
      <dgm:t>
        <a:bodyPr/>
        <a:lstStyle/>
        <a:p>
          <a:endParaRPr lang="it-IT"/>
        </a:p>
      </dgm:t>
    </dgm:pt>
    <dgm:pt modelId="{77CD5A0F-F1F9-4FA6-B992-5B872262097B}" type="pres">
      <dgm:prSet presAssocID="{3EEC212D-187A-4398-A61C-78584FCCDEC2}" presName="pyramid" presStyleLbl="node1" presStyleIdx="0" presStyleCnt="1"/>
      <dgm:spPr/>
    </dgm:pt>
    <dgm:pt modelId="{717DA38D-700A-49A3-AA00-3E95BF3F9A72}" type="pres">
      <dgm:prSet presAssocID="{3EEC212D-187A-4398-A61C-78584FCCDEC2}" presName="theList" presStyleCnt="0"/>
      <dgm:spPr/>
    </dgm:pt>
    <dgm:pt modelId="{B0A6CDF9-7F51-4FF9-B422-7A15A5C5369B}" type="pres">
      <dgm:prSet presAssocID="{57E22F87-66A6-4154-AA15-6B933C07A092}" presName="aNode" presStyleLbl="fgAcc1" presStyleIdx="0" presStyleCnt="8" custScaleY="412825" custLinFactX="-17668" custLinFactY="-63507" custLinFactNeighborX="-100000" custLinFactNeighborY="-100000">
        <dgm:presLayoutVars>
          <dgm:bulletEnabled val="1"/>
        </dgm:presLayoutVars>
      </dgm:prSet>
      <dgm:spPr/>
      <dgm:t>
        <a:bodyPr/>
        <a:lstStyle/>
        <a:p>
          <a:endParaRPr lang="it-IT"/>
        </a:p>
      </dgm:t>
    </dgm:pt>
    <dgm:pt modelId="{FF0AC79D-6303-4BE7-B36F-125477955B91}" type="pres">
      <dgm:prSet presAssocID="{57E22F87-66A6-4154-AA15-6B933C07A092}" presName="aSpace" presStyleCnt="0"/>
      <dgm:spPr/>
    </dgm:pt>
    <dgm:pt modelId="{6AA187D4-7A12-4E05-8FEB-3C58004FD570}" type="pres">
      <dgm:prSet presAssocID="{DDD8C789-8F1F-4BED-A863-3F49B30943FF}" presName="aNode" presStyleLbl="fgAcc1" presStyleIdx="1" presStyleCnt="8">
        <dgm:presLayoutVars>
          <dgm:bulletEnabled val="1"/>
        </dgm:presLayoutVars>
      </dgm:prSet>
      <dgm:spPr/>
      <dgm:t>
        <a:bodyPr/>
        <a:lstStyle/>
        <a:p>
          <a:endParaRPr lang="it-IT"/>
        </a:p>
      </dgm:t>
    </dgm:pt>
    <dgm:pt modelId="{3489B213-0DD2-4EFA-93D1-AEAAD8A8C698}" type="pres">
      <dgm:prSet presAssocID="{DDD8C789-8F1F-4BED-A863-3F49B30943FF}" presName="aSpace" presStyleCnt="0"/>
      <dgm:spPr/>
    </dgm:pt>
    <dgm:pt modelId="{1007A5B1-256E-4709-8B0F-F1E1F152CCCB}" type="pres">
      <dgm:prSet presAssocID="{1CA2A180-57E2-4783-B9FD-0E5301DC4ADA}" presName="aNode" presStyleLbl="fgAcc1" presStyleIdx="2" presStyleCnt="8">
        <dgm:presLayoutVars>
          <dgm:bulletEnabled val="1"/>
        </dgm:presLayoutVars>
      </dgm:prSet>
      <dgm:spPr/>
      <dgm:t>
        <a:bodyPr/>
        <a:lstStyle/>
        <a:p>
          <a:endParaRPr lang="it-IT"/>
        </a:p>
      </dgm:t>
    </dgm:pt>
    <dgm:pt modelId="{0C84C989-FD57-48FD-8A3D-BC2D56D4004C}" type="pres">
      <dgm:prSet presAssocID="{1CA2A180-57E2-4783-B9FD-0E5301DC4ADA}" presName="aSpace" presStyleCnt="0"/>
      <dgm:spPr/>
    </dgm:pt>
    <dgm:pt modelId="{BD802436-A68E-443B-B7CC-910E5F245D95}" type="pres">
      <dgm:prSet presAssocID="{0544BBB3-7F12-409E-9853-0BD4E3F45BAA}" presName="aNode" presStyleLbl="fgAcc1" presStyleIdx="3" presStyleCnt="8">
        <dgm:presLayoutVars>
          <dgm:bulletEnabled val="1"/>
        </dgm:presLayoutVars>
      </dgm:prSet>
      <dgm:spPr/>
      <dgm:t>
        <a:bodyPr/>
        <a:lstStyle/>
        <a:p>
          <a:endParaRPr lang="it-IT"/>
        </a:p>
      </dgm:t>
    </dgm:pt>
    <dgm:pt modelId="{7037BCE0-4CE8-41DD-88E6-AFD6869839A4}" type="pres">
      <dgm:prSet presAssocID="{0544BBB3-7F12-409E-9853-0BD4E3F45BAA}" presName="aSpace" presStyleCnt="0"/>
      <dgm:spPr/>
    </dgm:pt>
    <dgm:pt modelId="{6F8F520F-8CA9-4BFC-A495-F7A1381E90AD}" type="pres">
      <dgm:prSet presAssocID="{9321DCD4-D10E-4C78-A139-1DDF447CB61F}" presName="aNode" presStyleLbl="fgAcc1" presStyleIdx="4" presStyleCnt="8">
        <dgm:presLayoutVars>
          <dgm:bulletEnabled val="1"/>
        </dgm:presLayoutVars>
      </dgm:prSet>
      <dgm:spPr/>
      <dgm:t>
        <a:bodyPr/>
        <a:lstStyle/>
        <a:p>
          <a:endParaRPr lang="it-IT"/>
        </a:p>
      </dgm:t>
    </dgm:pt>
    <dgm:pt modelId="{8F9DBF4F-7A6F-4415-BD22-FE619C954AE1}" type="pres">
      <dgm:prSet presAssocID="{9321DCD4-D10E-4C78-A139-1DDF447CB61F}" presName="aSpace" presStyleCnt="0"/>
      <dgm:spPr/>
    </dgm:pt>
    <dgm:pt modelId="{09D19042-D404-4343-A76E-8E7F966705D8}" type="pres">
      <dgm:prSet presAssocID="{8C1FD3B4-F733-4A91-8113-4A5DECE8CA29}" presName="aNode" presStyleLbl="fgAcc1" presStyleIdx="5" presStyleCnt="8">
        <dgm:presLayoutVars>
          <dgm:bulletEnabled val="1"/>
        </dgm:presLayoutVars>
      </dgm:prSet>
      <dgm:spPr/>
      <dgm:t>
        <a:bodyPr/>
        <a:lstStyle/>
        <a:p>
          <a:endParaRPr lang="it-IT"/>
        </a:p>
      </dgm:t>
    </dgm:pt>
    <dgm:pt modelId="{5F970DE2-50A4-457E-B954-C8F8612E0623}" type="pres">
      <dgm:prSet presAssocID="{8C1FD3B4-F733-4A91-8113-4A5DECE8CA29}" presName="aSpace" presStyleCnt="0"/>
      <dgm:spPr/>
    </dgm:pt>
    <dgm:pt modelId="{E69443F4-A255-4EEE-9ABC-CCAE7D658A96}" type="pres">
      <dgm:prSet presAssocID="{C0A9F817-1E6E-4ACC-82E3-1C9092559FED}" presName="aNode" presStyleLbl="fgAcc1" presStyleIdx="6" presStyleCnt="8">
        <dgm:presLayoutVars>
          <dgm:bulletEnabled val="1"/>
        </dgm:presLayoutVars>
      </dgm:prSet>
      <dgm:spPr/>
      <dgm:t>
        <a:bodyPr/>
        <a:lstStyle/>
        <a:p>
          <a:endParaRPr lang="it-IT"/>
        </a:p>
      </dgm:t>
    </dgm:pt>
    <dgm:pt modelId="{6A8DF607-DE8E-49B0-A5C5-68AD138FB18D}" type="pres">
      <dgm:prSet presAssocID="{C0A9F817-1E6E-4ACC-82E3-1C9092559FED}" presName="aSpace" presStyleCnt="0"/>
      <dgm:spPr/>
    </dgm:pt>
    <dgm:pt modelId="{EA7DC4D8-99E8-4908-93DB-55E7AE377C6D}" type="pres">
      <dgm:prSet presAssocID="{4F8209DB-48E3-4B09-BCB7-30E2F996C000}" presName="aNode" presStyleLbl="fgAcc1" presStyleIdx="7" presStyleCnt="8">
        <dgm:presLayoutVars>
          <dgm:bulletEnabled val="1"/>
        </dgm:presLayoutVars>
      </dgm:prSet>
      <dgm:spPr/>
      <dgm:t>
        <a:bodyPr/>
        <a:lstStyle/>
        <a:p>
          <a:endParaRPr lang="it-IT"/>
        </a:p>
      </dgm:t>
    </dgm:pt>
    <dgm:pt modelId="{E37371F3-6640-4234-AE0C-BF8AE1D345D5}" type="pres">
      <dgm:prSet presAssocID="{4F8209DB-48E3-4B09-BCB7-30E2F996C000}" presName="aSpace" presStyleCnt="0"/>
      <dgm:spPr/>
    </dgm:pt>
  </dgm:ptLst>
  <dgm:cxnLst>
    <dgm:cxn modelId="{0A0E7AD7-7F5C-4BD3-B2E3-D294F370091B}" type="presOf" srcId="{DDD8C789-8F1F-4BED-A863-3F49B30943FF}" destId="{6AA187D4-7A12-4E05-8FEB-3C58004FD570}" srcOrd="0" destOrd="0" presId="urn:microsoft.com/office/officeart/2005/8/layout/pyramid2"/>
    <dgm:cxn modelId="{7514177B-87E3-4F7E-91FA-EF0AE2D0CFF9}" srcId="{3EEC212D-187A-4398-A61C-78584FCCDEC2}" destId="{DDD8C789-8F1F-4BED-A863-3F49B30943FF}" srcOrd="1" destOrd="0" parTransId="{AF26F93F-5427-44B0-BE1F-4EC7CF868DF1}" sibTransId="{FF3B83AB-5DD4-4B51-BF08-C5E01161C630}"/>
    <dgm:cxn modelId="{805A2F30-F9D1-4FA0-B991-5AD2ABA8F15E}" type="presOf" srcId="{0544BBB3-7F12-409E-9853-0BD4E3F45BAA}" destId="{BD802436-A68E-443B-B7CC-910E5F245D95}" srcOrd="0" destOrd="0" presId="urn:microsoft.com/office/officeart/2005/8/layout/pyramid2"/>
    <dgm:cxn modelId="{89E1E718-6C65-4500-ACF8-3043FB8FD4DD}" srcId="{3EEC212D-187A-4398-A61C-78584FCCDEC2}" destId="{1CA2A180-57E2-4783-B9FD-0E5301DC4ADA}" srcOrd="2" destOrd="0" parTransId="{1962A558-EB90-46F4-8DBC-0CB05AF48093}" sibTransId="{420800E7-897E-484F-8DDB-DE80D54EFDA9}"/>
    <dgm:cxn modelId="{812770E5-F397-48E6-9121-50E297FF9BD3}" srcId="{3EEC212D-187A-4398-A61C-78584FCCDEC2}" destId="{C0A9F817-1E6E-4ACC-82E3-1C9092559FED}" srcOrd="6" destOrd="0" parTransId="{E696761E-A3E7-45F2-8F41-4DB5DCC1B193}" sibTransId="{A01433B9-1F9B-4B87-9890-94FBEF034038}"/>
    <dgm:cxn modelId="{37AAE512-A893-49CF-9269-F9479750E87B}" srcId="{3EEC212D-187A-4398-A61C-78584FCCDEC2}" destId="{57E22F87-66A6-4154-AA15-6B933C07A092}" srcOrd="0" destOrd="0" parTransId="{9C949BA7-081A-4839-BFE3-DBA9BD7A8E04}" sibTransId="{931DC7F8-3D47-4EF0-8391-17CC45E96991}"/>
    <dgm:cxn modelId="{A56C87C1-2CF8-45AE-B471-C5C8CA36379E}" type="presOf" srcId="{9321DCD4-D10E-4C78-A139-1DDF447CB61F}" destId="{6F8F520F-8CA9-4BFC-A495-F7A1381E90AD}" srcOrd="0" destOrd="0" presId="urn:microsoft.com/office/officeart/2005/8/layout/pyramid2"/>
    <dgm:cxn modelId="{2ED52009-462C-4F38-B622-3E3841743FEE}" type="presOf" srcId="{3EEC212D-187A-4398-A61C-78584FCCDEC2}" destId="{0F529393-E218-49E1-894F-49C13959ECB9}" srcOrd="0" destOrd="0" presId="urn:microsoft.com/office/officeart/2005/8/layout/pyramid2"/>
    <dgm:cxn modelId="{D3DF0580-C434-42B3-AC47-C716810FF3B9}" type="presOf" srcId="{1CA2A180-57E2-4783-B9FD-0E5301DC4ADA}" destId="{1007A5B1-256E-4709-8B0F-F1E1F152CCCB}" srcOrd="0" destOrd="0" presId="urn:microsoft.com/office/officeart/2005/8/layout/pyramid2"/>
    <dgm:cxn modelId="{9A3DED27-9652-46A5-A1DF-ABF8AFE0F3FD}" type="presOf" srcId="{C0A9F817-1E6E-4ACC-82E3-1C9092559FED}" destId="{E69443F4-A255-4EEE-9ABC-CCAE7D658A96}" srcOrd="0" destOrd="0" presId="urn:microsoft.com/office/officeart/2005/8/layout/pyramid2"/>
    <dgm:cxn modelId="{15214394-D987-4F56-923B-9B4F206AEC66}" srcId="{3EEC212D-187A-4398-A61C-78584FCCDEC2}" destId="{8C1FD3B4-F733-4A91-8113-4A5DECE8CA29}" srcOrd="5" destOrd="0" parTransId="{4ED61E80-F392-4815-9359-A68E15BD940E}" sibTransId="{A89CE003-08D2-4272-864C-C681028D2579}"/>
    <dgm:cxn modelId="{C2E63A9D-EF3E-4001-ACD1-2707D0B96710}" type="presOf" srcId="{4F8209DB-48E3-4B09-BCB7-30E2F996C000}" destId="{EA7DC4D8-99E8-4908-93DB-55E7AE377C6D}" srcOrd="0" destOrd="0" presId="urn:microsoft.com/office/officeart/2005/8/layout/pyramid2"/>
    <dgm:cxn modelId="{A82014D5-3637-4020-864D-749E5D1FDDBC}" type="presOf" srcId="{8C1FD3B4-F733-4A91-8113-4A5DECE8CA29}" destId="{09D19042-D404-4343-A76E-8E7F966705D8}" srcOrd="0" destOrd="0" presId="urn:microsoft.com/office/officeart/2005/8/layout/pyramid2"/>
    <dgm:cxn modelId="{81BBDC93-9107-4D74-BAE9-E86B8365C9E1}" srcId="{3EEC212D-187A-4398-A61C-78584FCCDEC2}" destId="{9321DCD4-D10E-4C78-A139-1DDF447CB61F}" srcOrd="4" destOrd="0" parTransId="{27ECEB7C-D228-4F7D-AD3F-B1303DE28391}" sibTransId="{FB022F05-1DAE-4CEB-9829-A3368C6C899C}"/>
    <dgm:cxn modelId="{BF4117AB-A0CD-46CD-90DB-DBADAF7DB8A5}" type="presOf" srcId="{57E22F87-66A6-4154-AA15-6B933C07A092}" destId="{B0A6CDF9-7F51-4FF9-B422-7A15A5C5369B}" srcOrd="0" destOrd="0" presId="urn:microsoft.com/office/officeart/2005/8/layout/pyramid2"/>
    <dgm:cxn modelId="{E09D1777-DD69-42BD-9449-3758C195BC3F}" srcId="{3EEC212D-187A-4398-A61C-78584FCCDEC2}" destId="{0544BBB3-7F12-409E-9853-0BD4E3F45BAA}" srcOrd="3" destOrd="0" parTransId="{1498DD29-1879-498C-BF95-A7E455C97FCC}" sibTransId="{7820CE9E-D12F-476E-B820-EE2F68683DC1}"/>
    <dgm:cxn modelId="{EC8C1F22-9BE8-4F67-B594-94DE3B0E1E52}" srcId="{3EEC212D-187A-4398-A61C-78584FCCDEC2}" destId="{4F8209DB-48E3-4B09-BCB7-30E2F996C000}" srcOrd="7" destOrd="0" parTransId="{6EAFB439-E3E3-43BF-991B-D0C952129164}" sibTransId="{0A0532E4-6164-4500-997F-BAED0CFD0D83}"/>
    <dgm:cxn modelId="{E8B0985A-9302-4ADE-A7A6-E8E04064D252}" type="presParOf" srcId="{0F529393-E218-49E1-894F-49C13959ECB9}" destId="{77CD5A0F-F1F9-4FA6-B992-5B872262097B}" srcOrd="0" destOrd="0" presId="urn:microsoft.com/office/officeart/2005/8/layout/pyramid2"/>
    <dgm:cxn modelId="{0565ACF8-E09C-46E8-968C-B09200094B15}" type="presParOf" srcId="{0F529393-E218-49E1-894F-49C13959ECB9}" destId="{717DA38D-700A-49A3-AA00-3E95BF3F9A72}" srcOrd="1" destOrd="0" presId="urn:microsoft.com/office/officeart/2005/8/layout/pyramid2"/>
    <dgm:cxn modelId="{40734674-FA7C-4B39-9B50-BC429CFE00F9}" type="presParOf" srcId="{717DA38D-700A-49A3-AA00-3E95BF3F9A72}" destId="{B0A6CDF9-7F51-4FF9-B422-7A15A5C5369B}" srcOrd="0" destOrd="0" presId="urn:microsoft.com/office/officeart/2005/8/layout/pyramid2"/>
    <dgm:cxn modelId="{47730977-E68F-4323-B2FF-19CE433750B4}" type="presParOf" srcId="{717DA38D-700A-49A3-AA00-3E95BF3F9A72}" destId="{FF0AC79D-6303-4BE7-B36F-125477955B91}" srcOrd="1" destOrd="0" presId="urn:microsoft.com/office/officeart/2005/8/layout/pyramid2"/>
    <dgm:cxn modelId="{17A7CF10-AF81-4892-8274-C97B206E1B81}" type="presParOf" srcId="{717DA38D-700A-49A3-AA00-3E95BF3F9A72}" destId="{6AA187D4-7A12-4E05-8FEB-3C58004FD570}" srcOrd="2" destOrd="0" presId="urn:microsoft.com/office/officeart/2005/8/layout/pyramid2"/>
    <dgm:cxn modelId="{804B82C0-5C8E-4435-9C04-4C323A2FE301}" type="presParOf" srcId="{717DA38D-700A-49A3-AA00-3E95BF3F9A72}" destId="{3489B213-0DD2-4EFA-93D1-AEAAD8A8C698}" srcOrd="3" destOrd="0" presId="urn:microsoft.com/office/officeart/2005/8/layout/pyramid2"/>
    <dgm:cxn modelId="{624741D8-64BA-415E-AADF-F94CC8866124}" type="presParOf" srcId="{717DA38D-700A-49A3-AA00-3E95BF3F9A72}" destId="{1007A5B1-256E-4709-8B0F-F1E1F152CCCB}" srcOrd="4" destOrd="0" presId="urn:microsoft.com/office/officeart/2005/8/layout/pyramid2"/>
    <dgm:cxn modelId="{6E010511-6F34-4462-86EE-2D4DD59E4070}" type="presParOf" srcId="{717DA38D-700A-49A3-AA00-3E95BF3F9A72}" destId="{0C84C989-FD57-48FD-8A3D-BC2D56D4004C}" srcOrd="5" destOrd="0" presId="urn:microsoft.com/office/officeart/2005/8/layout/pyramid2"/>
    <dgm:cxn modelId="{55210522-9DFF-43BB-AB70-A2EE9F21CD67}" type="presParOf" srcId="{717DA38D-700A-49A3-AA00-3E95BF3F9A72}" destId="{BD802436-A68E-443B-B7CC-910E5F245D95}" srcOrd="6" destOrd="0" presId="urn:microsoft.com/office/officeart/2005/8/layout/pyramid2"/>
    <dgm:cxn modelId="{D837D380-75F5-474C-90DD-46ADACA1FFF3}" type="presParOf" srcId="{717DA38D-700A-49A3-AA00-3E95BF3F9A72}" destId="{7037BCE0-4CE8-41DD-88E6-AFD6869839A4}" srcOrd="7" destOrd="0" presId="urn:microsoft.com/office/officeart/2005/8/layout/pyramid2"/>
    <dgm:cxn modelId="{D8BE7091-BD9E-426E-A951-A031BAC56686}" type="presParOf" srcId="{717DA38D-700A-49A3-AA00-3E95BF3F9A72}" destId="{6F8F520F-8CA9-4BFC-A495-F7A1381E90AD}" srcOrd="8" destOrd="0" presId="urn:microsoft.com/office/officeart/2005/8/layout/pyramid2"/>
    <dgm:cxn modelId="{745CE69B-7A66-43FF-81F2-8437D9BC71E4}" type="presParOf" srcId="{717DA38D-700A-49A3-AA00-3E95BF3F9A72}" destId="{8F9DBF4F-7A6F-4415-BD22-FE619C954AE1}" srcOrd="9" destOrd="0" presId="urn:microsoft.com/office/officeart/2005/8/layout/pyramid2"/>
    <dgm:cxn modelId="{E40B9A38-3DCD-49A8-B051-DD9B2F2AE0D5}" type="presParOf" srcId="{717DA38D-700A-49A3-AA00-3E95BF3F9A72}" destId="{09D19042-D404-4343-A76E-8E7F966705D8}" srcOrd="10" destOrd="0" presId="urn:microsoft.com/office/officeart/2005/8/layout/pyramid2"/>
    <dgm:cxn modelId="{61AA94D3-05ED-481E-B103-A874E51FC910}" type="presParOf" srcId="{717DA38D-700A-49A3-AA00-3E95BF3F9A72}" destId="{5F970DE2-50A4-457E-B954-C8F8612E0623}" srcOrd="11" destOrd="0" presId="urn:microsoft.com/office/officeart/2005/8/layout/pyramid2"/>
    <dgm:cxn modelId="{530D18F5-9FB5-45F4-B23F-2A7E44E5FC87}" type="presParOf" srcId="{717DA38D-700A-49A3-AA00-3E95BF3F9A72}" destId="{E69443F4-A255-4EEE-9ABC-CCAE7D658A96}" srcOrd="12" destOrd="0" presId="urn:microsoft.com/office/officeart/2005/8/layout/pyramid2"/>
    <dgm:cxn modelId="{5FC47945-2334-453F-841C-63CBE0E6CCE8}" type="presParOf" srcId="{717DA38D-700A-49A3-AA00-3E95BF3F9A72}" destId="{6A8DF607-DE8E-49B0-A5C5-68AD138FB18D}" srcOrd="13" destOrd="0" presId="urn:microsoft.com/office/officeart/2005/8/layout/pyramid2"/>
    <dgm:cxn modelId="{1D3274BC-A208-434F-B635-718BC02A4B5B}" type="presParOf" srcId="{717DA38D-700A-49A3-AA00-3E95BF3F9A72}" destId="{EA7DC4D8-99E8-4908-93DB-55E7AE377C6D}" srcOrd="14" destOrd="0" presId="urn:microsoft.com/office/officeart/2005/8/layout/pyramid2"/>
    <dgm:cxn modelId="{8FA9D95F-1C2F-41BB-9AA4-2DE187F3E8FE}" type="presParOf" srcId="{717DA38D-700A-49A3-AA00-3E95BF3F9A72}" destId="{E37371F3-6640-4234-AE0C-BF8AE1D345D5}" srcOrd="15" destOrd="0" presId="urn:microsoft.com/office/officeart/2005/8/layout/pyramid2"/>
  </dgm:cxnLst>
  <dgm:bg/>
  <dgm:whole/>
</dgm:dataModel>
</file>

<file path=ppt/diagrams/data17.xml><?xml version="1.0" encoding="utf-8"?>
<dgm:dataModel xmlns:dgm="http://schemas.openxmlformats.org/drawingml/2006/diagram" xmlns:a="http://schemas.openxmlformats.org/drawingml/2006/main">
  <dgm:ptLst>
    <dgm:pt modelId="{927C96CF-BBF7-48F9-A523-8528FED897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64CC9528-0C49-49CB-BF52-F7B912AC5C06}">
      <dgm:prSet/>
      <dgm:spPr/>
      <dgm:t>
        <a:bodyPr/>
        <a:lstStyle/>
        <a:p>
          <a:pPr rtl="0"/>
          <a:r>
            <a:rPr lang="it-IT" dirty="0" smtClean="0"/>
            <a:t>La sterilizzazione è un processo chimico o fisico atto a distruggere ogni forma vitale comprese le spore. E’ un processo ripetibile e documentabile.</a:t>
          </a:r>
          <a:endParaRPr lang="it-IT" dirty="0"/>
        </a:p>
      </dgm:t>
    </dgm:pt>
    <dgm:pt modelId="{0F97081D-5A90-4AAA-8CDB-F3B1FDB5CD74}" type="parTrans" cxnId="{C54DE6AE-3A66-487B-AD30-F2305AA79F39}">
      <dgm:prSet/>
      <dgm:spPr/>
      <dgm:t>
        <a:bodyPr/>
        <a:lstStyle/>
        <a:p>
          <a:endParaRPr lang="it-IT"/>
        </a:p>
      </dgm:t>
    </dgm:pt>
    <dgm:pt modelId="{DCD5782B-5FA4-44DA-B080-93A91DA67DF4}" type="sibTrans" cxnId="{C54DE6AE-3A66-487B-AD30-F2305AA79F39}">
      <dgm:prSet/>
      <dgm:spPr/>
      <dgm:t>
        <a:bodyPr/>
        <a:lstStyle/>
        <a:p>
          <a:endParaRPr lang="it-IT"/>
        </a:p>
      </dgm:t>
    </dgm:pt>
    <dgm:pt modelId="{42D6DB5F-6C31-43CD-915F-C489BCBA46BF}" type="pres">
      <dgm:prSet presAssocID="{927C96CF-BBF7-48F9-A523-8528FED89756}" presName="Name0" presStyleCnt="0">
        <dgm:presLayoutVars>
          <dgm:dir/>
          <dgm:animLvl val="lvl"/>
          <dgm:resizeHandles val="exact"/>
        </dgm:presLayoutVars>
      </dgm:prSet>
      <dgm:spPr/>
      <dgm:t>
        <a:bodyPr/>
        <a:lstStyle/>
        <a:p>
          <a:endParaRPr lang="it-IT"/>
        </a:p>
      </dgm:t>
    </dgm:pt>
    <dgm:pt modelId="{43E5AD7A-DA4A-475B-971D-4108C2712EE6}" type="pres">
      <dgm:prSet presAssocID="{64CC9528-0C49-49CB-BF52-F7B912AC5C06}" presName="linNode" presStyleCnt="0"/>
      <dgm:spPr/>
    </dgm:pt>
    <dgm:pt modelId="{47C9E410-660F-4E70-A807-986272085BD9}" type="pres">
      <dgm:prSet presAssocID="{64CC9528-0C49-49CB-BF52-F7B912AC5C06}" presName="parentText" presStyleLbl="node1" presStyleIdx="0" presStyleCnt="1" custScaleX="188080">
        <dgm:presLayoutVars>
          <dgm:chMax val="1"/>
          <dgm:bulletEnabled val="1"/>
        </dgm:presLayoutVars>
      </dgm:prSet>
      <dgm:spPr/>
      <dgm:t>
        <a:bodyPr/>
        <a:lstStyle/>
        <a:p>
          <a:endParaRPr lang="it-IT"/>
        </a:p>
      </dgm:t>
    </dgm:pt>
  </dgm:ptLst>
  <dgm:cxnLst>
    <dgm:cxn modelId="{7DBBB224-7848-4D68-95E2-436ADB20B13B}" type="presOf" srcId="{64CC9528-0C49-49CB-BF52-F7B912AC5C06}" destId="{47C9E410-660F-4E70-A807-986272085BD9}" srcOrd="0" destOrd="0" presId="urn:microsoft.com/office/officeart/2005/8/layout/vList5"/>
    <dgm:cxn modelId="{C54DE6AE-3A66-487B-AD30-F2305AA79F39}" srcId="{927C96CF-BBF7-48F9-A523-8528FED89756}" destId="{64CC9528-0C49-49CB-BF52-F7B912AC5C06}" srcOrd="0" destOrd="0" parTransId="{0F97081D-5A90-4AAA-8CDB-F3B1FDB5CD74}" sibTransId="{DCD5782B-5FA4-44DA-B080-93A91DA67DF4}"/>
    <dgm:cxn modelId="{E11913C0-4C0E-4B26-BDC5-F24818B11E73}" type="presOf" srcId="{927C96CF-BBF7-48F9-A523-8528FED89756}" destId="{42D6DB5F-6C31-43CD-915F-C489BCBA46BF}" srcOrd="0" destOrd="0" presId="urn:microsoft.com/office/officeart/2005/8/layout/vList5"/>
    <dgm:cxn modelId="{05F82158-71F2-49FE-B2F6-D5B75C7FA369}" type="presParOf" srcId="{42D6DB5F-6C31-43CD-915F-C489BCBA46BF}" destId="{43E5AD7A-DA4A-475B-971D-4108C2712EE6}" srcOrd="0" destOrd="0" presId="urn:microsoft.com/office/officeart/2005/8/layout/vList5"/>
    <dgm:cxn modelId="{3AA5F856-5361-4A60-AFC9-D1926B455ACC}" type="presParOf" srcId="{43E5AD7A-DA4A-475B-971D-4108C2712EE6}" destId="{47C9E410-660F-4E70-A807-986272085BD9}" srcOrd="0" destOrd="0" presId="urn:microsoft.com/office/officeart/2005/8/layout/vList5"/>
  </dgm:cxnLst>
  <dgm:bg/>
  <dgm:whole/>
</dgm:dataModel>
</file>

<file path=ppt/diagrams/data18.xml><?xml version="1.0" encoding="utf-8"?>
<dgm:dataModel xmlns:dgm="http://schemas.openxmlformats.org/drawingml/2006/diagram" xmlns:a="http://schemas.openxmlformats.org/drawingml/2006/main">
  <dgm:ptLst>
    <dgm:pt modelId="{210F9E95-BFF7-4B22-88CB-8DC53A42BE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08DB4974-9366-459B-A9D6-A13F6DDCED47}">
      <dgm:prSet/>
      <dgm:spPr/>
      <dgm:t>
        <a:bodyPr/>
        <a:lstStyle/>
        <a:p>
          <a:pPr rtl="0"/>
          <a:r>
            <a:rPr lang="it-IT" dirty="0" smtClean="0"/>
            <a:t>ULTIME NOZIONI:</a:t>
          </a:r>
          <a:endParaRPr lang="it-IT" dirty="0"/>
        </a:p>
      </dgm:t>
    </dgm:pt>
    <dgm:pt modelId="{04AC203F-5BC6-49BE-8195-03381FC1D397}" type="parTrans" cxnId="{DB7E4E90-2FCD-4DC4-BBE9-C1BFFB5F5361}">
      <dgm:prSet/>
      <dgm:spPr/>
      <dgm:t>
        <a:bodyPr/>
        <a:lstStyle/>
        <a:p>
          <a:endParaRPr lang="it-IT"/>
        </a:p>
      </dgm:t>
    </dgm:pt>
    <dgm:pt modelId="{C0C38282-F1F3-4FD4-84F5-7AA2C742D0BF}" type="sibTrans" cxnId="{DB7E4E90-2FCD-4DC4-BBE9-C1BFFB5F5361}">
      <dgm:prSet/>
      <dgm:spPr/>
      <dgm:t>
        <a:bodyPr/>
        <a:lstStyle/>
        <a:p>
          <a:endParaRPr lang="it-IT"/>
        </a:p>
      </dgm:t>
    </dgm:pt>
    <dgm:pt modelId="{05E6A9A6-6BAC-4B8B-A546-E5ADD3C28579}" type="pres">
      <dgm:prSet presAssocID="{210F9E95-BFF7-4B22-88CB-8DC53A42BE9C}" presName="linear" presStyleCnt="0">
        <dgm:presLayoutVars>
          <dgm:animLvl val="lvl"/>
          <dgm:resizeHandles val="exact"/>
        </dgm:presLayoutVars>
      </dgm:prSet>
      <dgm:spPr/>
      <dgm:t>
        <a:bodyPr/>
        <a:lstStyle/>
        <a:p>
          <a:endParaRPr lang="it-IT"/>
        </a:p>
      </dgm:t>
    </dgm:pt>
    <dgm:pt modelId="{3FD18463-78F0-4899-AA6C-A8DF7DDD88D9}" type="pres">
      <dgm:prSet presAssocID="{08DB4974-9366-459B-A9D6-A13F6DDCED47}" presName="parentText" presStyleLbl="node1" presStyleIdx="0" presStyleCnt="1">
        <dgm:presLayoutVars>
          <dgm:chMax val="0"/>
          <dgm:bulletEnabled val="1"/>
        </dgm:presLayoutVars>
      </dgm:prSet>
      <dgm:spPr/>
      <dgm:t>
        <a:bodyPr/>
        <a:lstStyle/>
        <a:p>
          <a:endParaRPr lang="it-IT"/>
        </a:p>
      </dgm:t>
    </dgm:pt>
  </dgm:ptLst>
  <dgm:cxnLst>
    <dgm:cxn modelId="{BC36A115-DA83-426A-9F6C-9765D5A2F927}" type="presOf" srcId="{08DB4974-9366-459B-A9D6-A13F6DDCED47}" destId="{3FD18463-78F0-4899-AA6C-A8DF7DDD88D9}" srcOrd="0" destOrd="0" presId="urn:microsoft.com/office/officeart/2005/8/layout/vList2"/>
    <dgm:cxn modelId="{DB7E4E90-2FCD-4DC4-BBE9-C1BFFB5F5361}" srcId="{210F9E95-BFF7-4B22-88CB-8DC53A42BE9C}" destId="{08DB4974-9366-459B-A9D6-A13F6DDCED47}" srcOrd="0" destOrd="0" parTransId="{04AC203F-5BC6-49BE-8195-03381FC1D397}" sibTransId="{C0C38282-F1F3-4FD4-84F5-7AA2C742D0BF}"/>
    <dgm:cxn modelId="{6BCE1579-A8A4-44CE-A9B0-36AFFEAD7DD5}" type="presOf" srcId="{210F9E95-BFF7-4B22-88CB-8DC53A42BE9C}" destId="{05E6A9A6-6BAC-4B8B-A546-E5ADD3C28579}" srcOrd="0" destOrd="0" presId="urn:microsoft.com/office/officeart/2005/8/layout/vList2"/>
    <dgm:cxn modelId="{888E73E7-85D2-4D91-8B64-093300E6D2BC}" type="presParOf" srcId="{05E6A9A6-6BAC-4B8B-A546-E5ADD3C28579}" destId="{3FD18463-78F0-4899-AA6C-A8DF7DDD88D9}" srcOrd="0" destOrd="0" presId="urn:microsoft.com/office/officeart/2005/8/layout/vList2"/>
  </dgm:cxnLst>
  <dgm:bg/>
  <dgm:whole/>
</dgm:dataModel>
</file>

<file path=ppt/diagrams/data19.xml><?xml version="1.0" encoding="utf-8"?>
<dgm:dataModel xmlns:dgm="http://schemas.openxmlformats.org/drawingml/2006/diagram" xmlns:a="http://schemas.openxmlformats.org/drawingml/2006/main">
  <dgm:ptLst>
    <dgm:pt modelId="{387C12A3-91CF-4A79-A347-446A60C5B8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DB2F6AA9-652B-4440-A541-919963AE7413}">
      <dgm:prSet/>
      <dgm:spPr/>
      <dgm:t>
        <a:bodyPr/>
        <a:lstStyle/>
        <a:p>
          <a:pPr rtl="0"/>
          <a:r>
            <a:rPr lang="it-IT" dirty="0" smtClean="0"/>
            <a:t>Il circuito della biancheria</a:t>
          </a:r>
          <a:endParaRPr lang="it-IT" dirty="0"/>
        </a:p>
      </dgm:t>
    </dgm:pt>
    <dgm:pt modelId="{F7C6D523-81D2-4677-A731-94441C844191}" type="parTrans" cxnId="{258AC7B2-4498-4F3A-B8F2-E1742C9DA5B6}">
      <dgm:prSet/>
      <dgm:spPr/>
      <dgm:t>
        <a:bodyPr/>
        <a:lstStyle/>
        <a:p>
          <a:endParaRPr lang="it-IT"/>
        </a:p>
      </dgm:t>
    </dgm:pt>
    <dgm:pt modelId="{2ADDCFB1-B493-444A-B52C-0F6273B9C8CC}" type="sibTrans" cxnId="{258AC7B2-4498-4F3A-B8F2-E1742C9DA5B6}">
      <dgm:prSet/>
      <dgm:spPr/>
      <dgm:t>
        <a:bodyPr/>
        <a:lstStyle/>
        <a:p>
          <a:endParaRPr lang="it-IT"/>
        </a:p>
      </dgm:t>
    </dgm:pt>
    <dgm:pt modelId="{AF51D878-0EC4-41D0-BAE1-2C82D14AF5EF}" type="pres">
      <dgm:prSet presAssocID="{387C12A3-91CF-4A79-A347-446A60C5B8DA}" presName="linear" presStyleCnt="0">
        <dgm:presLayoutVars>
          <dgm:animLvl val="lvl"/>
          <dgm:resizeHandles val="exact"/>
        </dgm:presLayoutVars>
      </dgm:prSet>
      <dgm:spPr/>
      <dgm:t>
        <a:bodyPr/>
        <a:lstStyle/>
        <a:p>
          <a:endParaRPr lang="it-IT"/>
        </a:p>
      </dgm:t>
    </dgm:pt>
    <dgm:pt modelId="{6FA4C09C-6449-41B0-9779-75D297C30EAC}" type="pres">
      <dgm:prSet presAssocID="{DB2F6AA9-652B-4440-A541-919963AE7413}" presName="parentText" presStyleLbl="node1" presStyleIdx="0" presStyleCnt="1">
        <dgm:presLayoutVars>
          <dgm:chMax val="0"/>
          <dgm:bulletEnabled val="1"/>
        </dgm:presLayoutVars>
      </dgm:prSet>
      <dgm:spPr/>
      <dgm:t>
        <a:bodyPr/>
        <a:lstStyle/>
        <a:p>
          <a:endParaRPr lang="it-IT"/>
        </a:p>
      </dgm:t>
    </dgm:pt>
  </dgm:ptLst>
  <dgm:cxnLst>
    <dgm:cxn modelId="{1D0BF856-0DE1-4278-B180-59100C19FB48}" type="presOf" srcId="{387C12A3-91CF-4A79-A347-446A60C5B8DA}" destId="{AF51D878-0EC4-41D0-BAE1-2C82D14AF5EF}" srcOrd="0" destOrd="0" presId="urn:microsoft.com/office/officeart/2005/8/layout/vList2"/>
    <dgm:cxn modelId="{7D70A7BF-33BF-41F4-8228-D6C7FAE73509}" type="presOf" srcId="{DB2F6AA9-652B-4440-A541-919963AE7413}" destId="{6FA4C09C-6449-41B0-9779-75D297C30EAC}" srcOrd="0" destOrd="0" presId="urn:microsoft.com/office/officeart/2005/8/layout/vList2"/>
    <dgm:cxn modelId="{258AC7B2-4498-4F3A-B8F2-E1742C9DA5B6}" srcId="{387C12A3-91CF-4A79-A347-446A60C5B8DA}" destId="{DB2F6AA9-652B-4440-A541-919963AE7413}" srcOrd="0" destOrd="0" parTransId="{F7C6D523-81D2-4677-A731-94441C844191}" sibTransId="{2ADDCFB1-B493-444A-B52C-0F6273B9C8CC}"/>
    <dgm:cxn modelId="{52DF4A18-694A-457B-AE32-3C0A7BAC1F3B}" type="presParOf" srcId="{AF51D878-0EC4-41D0-BAE1-2C82D14AF5EF}" destId="{6FA4C09C-6449-41B0-9779-75D297C30EAC}"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1375925E-2707-48DE-A8E4-ECEA0055BE3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6A29546-65E4-4928-8BAB-B4CA924CA938}">
      <dgm:prSet/>
      <dgm:spPr/>
      <dgm:t>
        <a:bodyPr/>
        <a:lstStyle/>
        <a:p>
          <a:pPr rtl="0"/>
          <a:r>
            <a:rPr lang="it-IT" dirty="0" smtClean="0"/>
            <a:t>DEINIZIONE </a:t>
          </a:r>
          <a:r>
            <a:rPr lang="it-IT" dirty="0" err="1" smtClean="0"/>
            <a:t>DI</a:t>
          </a:r>
          <a:r>
            <a:rPr lang="it-IT" dirty="0" smtClean="0"/>
            <a:t> SALUBRITA’:</a:t>
          </a:r>
        </a:p>
        <a:p>
          <a:pPr rtl="0"/>
          <a:r>
            <a:rPr lang="it-IT" dirty="0" smtClean="0"/>
            <a:t>Capacità di giovare alla salute e di apportare benessere fisico</a:t>
          </a:r>
          <a:endParaRPr lang="it-IT" dirty="0"/>
        </a:p>
      </dgm:t>
    </dgm:pt>
    <dgm:pt modelId="{CFF92A35-5786-4EFF-8936-A7AC660FD7EA}" type="parTrans" cxnId="{7455E118-84C4-40A4-A0D2-B2E140F41D0A}">
      <dgm:prSet/>
      <dgm:spPr/>
      <dgm:t>
        <a:bodyPr/>
        <a:lstStyle/>
        <a:p>
          <a:endParaRPr lang="it-IT"/>
        </a:p>
      </dgm:t>
    </dgm:pt>
    <dgm:pt modelId="{6ED4877C-E00C-467F-A131-C15A8179A33F}" type="sibTrans" cxnId="{7455E118-84C4-40A4-A0D2-B2E140F41D0A}">
      <dgm:prSet/>
      <dgm:spPr/>
      <dgm:t>
        <a:bodyPr/>
        <a:lstStyle/>
        <a:p>
          <a:endParaRPr lang="it-IT"/>
        </a:p>
      </dgm:t>
    </dgm:pt>
    <dgm:pt modelId="{D03E90AE-F7B7-420D-B29C-24F96E3EBE9D}" type="pres">
      <dgm:prSet presAssocID="{1375925E-2707-48DE-A8E4-ECEA0055BE3B}" presName="Name0" presStyleCnt="0">
        <dgm:presLayoutVars>
          <dgm:dir/>
          <dgm:animLvl val="lvl"/>
          <dgm:resizeHandles val="exact"/>
        </dgm:presLayoutVars>
      </dgm:prSet>
      <dgm:spPr/>
      <dgm:t>
        <a:bodyPr/>
        <a:lstStyle/>
        <a:p>
          <a:endParaRPr lang="it-IT"/>
        </a:p>
      </dgm:t>
    </dgm:pt>
    <dgm:pt modelId="{EB9480D1-A5C4-4ABF-A4A9-FBA68D0D74F9}" type="pres">
      <dgm:prSet presAssocID="{D6A29546-65E4-4928-8BAB-B4CA924CA938}" presName="linNode" presStyleCnt="0"/>
      <dgm:spPr/>
    </dgm:pt>
    <dgm:pt modelId="{C9476E41-1167-45B6-A0FA-EDCF41E5FE38}" type="pres">
      <dgm:prSet presAssocID="{D6A29546-65E4-4928-8BAB-B4CA924CA938}" presName="parentText" presStyleLbl="node1" presStyleIdx="0" presStyleCnt="1" custScaleX="226661">
        <dgm:presLayoutVars>
          <dgm:chMax val="1"/>
          <dgm:bulletEnabled val="1"/>
        </dgm:presLayoutVars>
      </dgm:prSet>
      <dgm:spPr/>
      <dgm:t>
        <a:bodyPr/>
        <a:lstStyle/>
        <a:p>
          <a:endParaRPr lang="it-IT"/>
        </a:p>
      </dgm:t>
    </dgm:pt>
  </dgm:ptLst>
  <dgm:cxnLst>
    <dgm:cxn modelId="{F2A2BE92-B9F8-44D2-9E34-4F51AE873476}" type="presOf" srcId="{1375925E-2707-48DE-A8E4-ECEA0055BE3B}" destId="{D03E90AE-F7B7-420D-B29C-24F96E3EBE9D}" srcOrd="0" destOrd="0" presId="urn:microsoft.com/office/officeart/2005/8/layout/vList5"/>
    <dgm:cxn modelId="{32DC944C-C5EF-482E-91BC-7B45F6EE38D6}" type="presOf" srcId="{D6A29546-65E4-4928-8BAB-B4CA924CA938}" destId="{C9476E41-1167-45B6-A0FA-EDCF41E5FE38}" srcOrd="0" destOrd="0" presId="urn:microsoft.com/office/officeart/2005/8/layout/vList5"/>
    <dgm:cxn modelId="{7455E118-84C4-40A4-A0D2-B2E140F41D0A}" srcId="{1375925E-2707-48DE-A8E4-ECEA0055BE3B}" destId="{D6A29546-65E4-4928-8BAB-B4CA924CA938}" srcOrd="0" destOrd="0" parTransId="{CFF92A35-5786-4EFF-8936-A7AC660FD7EA}" sibTransId="{6ED4877C-E00C-467F-A131-C15A8179A33F}"/>
    <dgm:cxn modelId="{199A0D41-FA3C-416D-B576-601A0CF8A071}" type="presParOf" srcId="{D03E90AE-F7B7-420D-B29C-24F96E3EBE9D}" destId="{EB9480D1-A5C4-4ABF-A4A9-FBA68D0D74F9}" srcOrd="0" destOrd="0" presId="urn:microsoft.com/office/officeart/2005/8/layout/vList5"/>
    <dgm:cxn modelId="{186ED678-A3DA-4459-A56E-857C0DFB1C6D}" type="presParOf" srcId="{EB9480D1-A5C4-4ABF-A4A9-FBA68D0D74F9}" destId="{C9476E41-1167-45B6-A0FA-EDCF41E5FE38}" srcOrd="0" destOrd="0" presId="urn:microsoft.com/office/officeart/2005/8/layout/vList5"/>
  </dgm:cxnLst>
  <dgm:bg/>
  <dgm:whole/>
</dgm:dataModel>
</file>

<file path=ppt/diagrams/data20.xml><?xml version="1.0" encoding="utf-8"?>
<dgm:dataModel xmlns:dgm="http://schemas.openxmlformats.org/drawingml/2006/diagram" xmlns:a="http://schemas.openxmlformats.org/drawingml/2006/main">
  <dgm:ptLst>
    <dgm:pt modelId="{D1BD83C2-A109-426C-9396-9810C3BFF4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6A9CACC6-F78F-4A0C-92BD-7BCA60115DC4}">
      <dgm:prSet/>
      <dgm:spPr/>
      <dgm:t>
        <a:bodyPr/>
        <a:lstStyle/>
        <a:p>
          <a:pPr rtl="0"/>
          <a:r>
            <a:rPr lang="it-IT" dirty="0" smtClean="0"/>
            <a:t>Nella gestione della biancheria, i processi più importanti sono: Raccolta; Cernita(selezione). </a:t>
          </a:r>
          <a:endParaRPr lang="it-IT" dirty="0"/>
        </a:p>
      </dgm:t>
    </dgm:pt>
    <dgm:pt modelId="{0CF54785-4FA3-41F5-8C29-ABDFC1A15C25}" type="parTrans" cxnId="{5E29262E-7C32-41AA-9557-2207644FB343}">
      <dgm:prSet/>
      <dgm:spPr/>
      <dgm:t>
        <a:bodyPr/>
        <a:lstStyle/>
        <a:p>
          <a:endParaRPr lang="it-IT"/>
        </a:p>
      </dgm:t>
    </dgm:pt>
    <dgm:pt modelId="{11D39B3D-224A-49F6-8CF1-50F264A95754}" type="sibTrans" cxnId="{5E29262E-7C32-41AA-9557-2207644FB343}">
      <dgm:prSet/>
      <dgm:spPr/>
      <dgm:t>
        <a:bodyPr/>
        <a:lstStyle/>
        <a:p>
          <a:endParaRPr lang="it-IT"/>
        </a:p>
      </dgm:t>
    </dgm:pt>
    <dgm:pt modelId="{AC7CF9E7-8592-4027-8733-9F369A440CB6}">
      <dgm:prSet/>
      <dgm:spPr/>
      <dgm:t>
        <a:bodyPr/>
        <a:lstStyle/>
        <a:p>
          <a:pPr rtl="0"/>
          <a:r>
            <a:rPr lang="it-IT" dirty="0" smtClean="0"/>
            <a:t>Il processo di lavorazione può essere suddiviso in due cicli: Biancheria sporca; Biancheria pulita.</a:t>
          </a:r>
          <a:endParaRPr lang="it-IT" dirty="0"/>
        </a:p>
      </dgm:t>
    </dgm:pt>
    <dgm:pt modelId="{6B180902-59E5-4EF7-AA73-4A6D28C641E6}" type="parTrans" cxnId="{843EDE97-47ED-4A3A-A2E5-CE1EA696BC5A}">
      <dgm:prSet/>
      <dgm:spPr/>
      <dgm:t>
        <a:bodyPr/>
        <a:lstStyle/>
        <a:p>
          <a:endParaRPr lang="it-IT"/>
        </a:p>
      </dgm:t>
    </dgm:pt>
    <dgm:pt modelId="{1A8EF9AA-9124-4FE6-BE25-0A4BF9A6E2A1}" type="sibTrans" cxnId="{843EDE97-47ED-4A3A-A2E5-CE1EA696BC5A}">
      <dgm:prSet/>
      <dgm:spPr/>
      <dgm:t>
        <a:bodyPr/>
        <a:lstStyle/>
        <a:p>
          <a:endParaRPr lang="it-IT"/>
        </a:p>
      </dgm:t>
    </dgm:pt>
    <dgm:pt modelId="{EF840635-35EC-4FB7-98B1-B9F8E445F6B4}" type="pres">
      <dgm:prSet presAssocID="{D1BD83C2-A109-426C-9396-9810C3BFF441}" presName="linear" presStyleCnt="0">
        <dgm:presLayoutVars>
          <dgm:animLvl val="lvl"/>
          <dgm:resizeHandles val="exact"/>
        </dgm:presLayoutVars>
      </dgm:prSet>
      <dgm:spPr/>
      <dgm:t>
        <a:bodyPr/>
        <a:lstStyle/>
        <a:p>
          <a:endParaRPr lang="it-IT"/>
        </a:p>
      </dgm:t>
    </dgm:pt>
    <dgm:pt modelId="{4F48CAC7-CB5D-4AF2-BB5B-DF2D4AB32BAA}" type="pres">
      <dgm:prSet presAssocID="{6A9CACC6-F78F-4A0C-92BD-7BCA60115DC4}" presName="parentText" presStyleLbl="node1" presStyleIdx="0" presStyleCnt="2">
        <dgm:presLayoutVars>
          <dgm:chMax val="0"/>
          <dgm:bulletEnabled val="1"/>
        </dgm:presLayoutVars>
      </dgm:prSet>
      <dgm:spPr/>
      <dgm:t>
        <a:bodyPr/>
        <a:lstStyle/>
        <a:p>
          <a:endParaRPr lang="it-IT"/>
        </a:p>
      </dgm:t>
    </dgm:pt>
    <dgm:pt modelId="{2F2B1410-A89D-4F4F-9716-EB24ECBD9D16}" type="pres">
      <dgm:prSet presAssocID="{11D39B3D-224A-49F6-8CF1-50F264A95754}" presName="spacer" presStyleCnt="0"/>
      <dgm:spPr/>
    </dgm:pt>
    <dgm:pt modelId="{627F2BFF-5372-45FB-BDF7-36A24CFB3DD0}" type="pres">
      <dgm:prSet presAssocID="{AC7CF9E7-8592-4027-8733-9F369A440CB6}" presName="parentText" presStyleLbl="node1" presStyleIdx="1" presStyleCnt="2">
        <dgm:presLayoutVars>
          <dgm:chMax val="0"/>
          <dgm:bulletEnabled val="1"/>
        </dgm:presLayoutVars>
      </dgm:prSet>
      <dgm:spPr/>
      <dgm:t>
        <a:bodyPr/>
        <a:lstStyle/>
        <a:p>
          <a:endParaRPr lang="it-IT"/>
        </a:p>
      </dgm:t>
    </dgm:pt>
  </dgm:ptLst>
  <dgm:cxnLst>
    <dgm:cxn modelId="{843EDE97-47ED-4A3A-A2E5-CE1EA696BC5A}" srcId="{D1BD83C2-A109-426C-9396-9810C3BFF441}" destId="{AC7CF9E7-8592-4027-8733-9F369A440CB6}" srcOrd="1" destOrd="0" parTransId="{6B180902-59E5-4EF7-AA73-4A6D28C641E6}" sibTransId="{1A8EF9AA-9124-4FE6-BE25-0A4BF9A6E2A1}"/>
    <dgm:cxn modelId="{7CD779D8-375B-4B21-A3E1-09D62DB59C3F}" type="presOf" srcId="{AC7CF9E7-8592-4027-8733-9F369A440CB6}" destId="{627F2BFF-5372-45FB-BDF7-36A24CFB3DD0}" srcOrd="0" destOrd="0" presId="urn:microsoft.com/office/officeart/2005/8/layout/vList2"/>
    <dgm:cxn modelId="{5E29262E-7C32-41AA-9557-2207644FB343}" srcId="{D1BD83C2-A109-426C-9396-9810C3BFF441}" destId="{6A9CACC6-F78F-4A0C-92BD-7BCA60115DC4}" srcOrd="0" destOrd="0" parTransId="{0CF54785-4FA3-41F5-8C29-ABDFC1A15C25}" sibTransId="{11D39B3D-224A-49F6-8CF1-50F264A95754}"/>
    <dgm:cxn modelId="{DCA10D59-DAA8-4F7E-AD26-86959FB820DF}" type="presOf" srcId="{6A9CACC6-F78F-4A0C-92BD-7BCA60115DC4}" destId="{4F48CAC7-CB5D-4AF2-BB5B-DF2D4AB32BAA}" srcOrd="0" destOrd="0" presId="urn:microsoft.com/office/officeart/2005/8/layout/vList2"/>
    <dgm:cxn modelId="{B6EF6289-EA39-4D72-B1D1-FF76FE013AB1}" type="presOf" srcId="{D1BD83C2-A109-426C-9396-9810C3BFF441}" destId="{EF840635-35EC-4FB7-98B1-B9F8E445F6B4}" srcOrd="0" destOrd="0" presId="urn:microsoft.com/office/officeart/2005/8/layout/vList2"/>
    <dgm:cxn modelId="{B7B32283-B402-444A-BC88-905DEC185872}" type="presParOf" srcId="{EF840635-35EC-4FB7-98B1-B9F8E445F6B4}" destId="{4F48CAC7-CB5D-4AF2-BB5B-DF2D4AB32BAA}" srcOrd="0" destOrd="0" presId="urn:microsoft.com/office/officeart/2005/8/layout/vList2"/>
    <dgm:cxn modelId="{AE9E0668-1313-456D-BD24-F469E36F42BC}" type="presParOf" srcId="{EF840635-35EC-4FB7-98B1-B9F8E445F6B4}" destId="{2F2B1410-A89D-4F4F-9716-EB24ECBD9D16}" srcOrd="1" destOrd="0" presId="urn:microsoft.com/office/officeart/2005/8/layout/vList2"/>
    <dgm:cxn modelId="{ED8A2AC3-376F-47DD-9D7B-22E8C9AE8479}" type="presParOf" srcId="{EF840635-35EC-4FB7-98B1-B9F8E445F6B4}" destId="{627F2BFF-5372-45FB-BDF7-36A24CFB3DD0}" srcOrd="2" destOrd="0" presId="urn:microsoft.com/office/officeart/2005/8/layout/vList2"/>
  </dgm:cxnLst>
  <dgm:bg/>
  <dgm:whole/>
</dgm:dataModel>
</file>

<file path=ppt/diagrams/data21.xml><?xml version="1.0" encoding="utf-8"?>
<dgm:dataModel xmlns:dgm="http://schemas.openxmlformats.org/drawingml/2006/diagram" xmlns:a="http://schemas.openxmlformats.org/drawingml/2006/main">
  <dgm:ptLst>
    <dgm:pt modelId="{1550B56F-B04A-42E2-8257-24EF109E3B5C}"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it-IT"/>
        </a:p>
      </dgm:t>
    </dgm:pt>
    <dgm:pt modelId="{ABECC906-06A9-407D-A7B5-64A04A49E69F}">
      <dgm:prSet/>
      <dgm:spPr/>
      <dgm:t>
        <a:bodyPr/>
        <a:lstStyle/>
        <a:p>
          <a:pPr rtl="0"/>
          <a:r>
            <a:rPr lang="it-IT" dirty="0" smtClean="0"/>
            <a:t>Per una raccolta efficace è necessario adottare una codificazione standard, sempre uguale e sempre rispettata. I sacchi sono suddivisi con un codice-colore in base al tipo di biancheria.</a:t>
          </a:r>
          <a:endParaRPr lang="it-IT" dirty="0"/>
        </a:p>
      </dgm:t>
    </dgm:pt>
    <dgm:pt modelId="{D9208E85-3CBA-4E9D-97BF-8CEF6D3AF76E}" type="parTrans" cxnId="{11970B86-C26D-4E2C-862F-71454E3AFBDB}">
      <dgm:prSet/>
      <dgm:spPr/>
      <dgm:t>
        <a:bodyPr/>
        <a:lstStyle/>
        <a:p>
          <a:endParaRPr lang="it-IT"/>
        </a:p>
      </dgm:t>
    </dgm:pt>
    <dgm:pt modelId="{5671AF79-C9F5-4179-846A-09137CFDFD4D}" type="sibTrans" cxnId="{11970B86-C26D-4E2C-862F-71454E3AFBDB}">
      <dgm:prSet/>
      <dgm:spPr/>
      <dgm:t>
        <a:bodyPr/>
        <a:lstStyle/>
        <a:p>
          <a:endParaRPr lang="it-IT"/>
        </a:p>
      </dgm:t>
    </dgm:pt>
    <dgm:pt modelId="{6A509DF1-E7E0-4DBB-822C-B64B559AD8AC}" type="pres">
      <dgm:prSet presAssocID="{1550B56F-B04A-42E2-8257-24EF109E3B5C}" presName="CompostProcess" presStyleCnt="0">
        <dgm:presLayoutVars>
          <dgm:dir/>
          <dgm:resizeHandles val="exact"/>
        </dgm:presLayoutVars>
      </dgm:prSet>
      <dgm:spPr/>
      <dgm:t>
        <a:bodyPr/>
        <a:lstStyle/>
        <a:p>
          <a:endParaRPr lang="it-IT"/>
        </a:p>
      </dgm:t>
    </dgm:pt>
    <dgm:pt modelId="{759FD887-B98F-4426-9927-4AA842A765CC}" type="pres">
      <dgm:prSet presAssocID="{1550B56F-B04A-42E2-8257-24EF109E3B5C}" presName="arrow" presStyleLbl="bgShp" presStyleIdx="0" presStyleCnt="1"/>
      <dgm:spPr/>
    </dgm:pt>
    <dgm:pt modelId="{6E9DA87E-589F-4480-855A-1394BD6EC029}" type="pres">
      <dgm:prSet presAssocID="{1550B56F-B04A-42E2-8257-24EF109E3B5C}" presName="linearProcess" presStyleCnt="0"/>
      <dgm:spPr/>
    </dgm:pt>
    <dgm:pt modelId="{A648FB11-240F-4D9C-AF42-F29F7F936D97}" type="pres">
      <dgm:prSet presAssocID="{ABECC906-06A9-407D-A7B5-64A04A49E69F}" presName="textNode" presStyleLbl="node1" presStyleIdx="0" presStyleCnt="1">
        <dgm:presLayoutVars>
          <dgm:bulletEnabled val="1"/>
        </dgm:presLayoutVars>
      </dgm:prSet>
      <dgm:spPr/>
      <dgm:t>
        <a:bodyPr/>
        <a:lstStyle/>
        <a:p>
          <a:endParaRPr lang="it-IT"/>
        </a:p>
      </dgm:t>
    </dgm:pt>
  </dgm:ptLst>
  <dgm:cxnLst>
    <dgm:cxn modelId="{11970B86-C26D-4E2C-862F-71454E3AFBDB}" srcId="{1550B56F-B04A-42E2-8257-24EF109E3B5C}" destId="{ABECC906-06A9-407D-A7B5-64A04A49E69F}" srcOrd="0" destOrd="0" parTransId="{D9208E85-3CBA-4E9D-97BF-8CEF6D3AF76E}" sibTransId="{5671AF79-C9F5-4179-846A-09137CFDFD4D}"/>
    <dgm:cxn modelId="{75670B47-B29A-40AC-A953-532DDE42A1D7}" type="presOf" srcId="{ABECC906-06A9-407D-A7B5-64A04A49E69F}" destId="{A648FB11-240F-4D9C-AF42-F29F7F936D97}" srcOrd="0" destOrd="0" presId="urn:microsoft.com/office/officeart/2005/8/layout/hProcess9"/>
    <dgm:cxn modelId="{BD620737-E6FE-4083-9A3C-3E0F477C4612}" type="presOf" srcId="{1550B56F-B04A-42E2-8257-24EF109E3B5C}" destId="{6A509DF1-E7E0-4DBB-822C-B64B559AD8AC}" srcOrd="0" destOrd="0" presId="urn:microsoft.com/office/officeart/2005/8/layout/hProcess9"/>
    <dgm:cxn modelId="{255C8F55-59DC-4359-8CF5-6D5C8183F9AB}" type="presParOf" srcId="{6A509DF1-E7E0-4DBB-822C-B64B559AD8AC}" destId="{759FD887-B98F-4426-9927-4AA842A765CC}" srcOrd="0" destOrd="0" presId="urn:microsoft.com/office/officeart/2005/8/layout/hProcess9"/>
    <dgm:cxn modelId="{6D38CD53-77C1-4276-AF3F-623B04EA9878}" type="presParOf" srcId="{6A509DF1-E7E0-4DBB-822C-B64B559AD8AC}" destId="{6E9DA87E-589F-4480-855A-1394BD6EC029}" srcOrd="1" destOrd="0" presId="urn:microsoft.com/office/officeart/2005/8/layout/hProcess9"/>
    <dgm:cxn modelId="{C817DF1E-9A29-4440-820A-44FB83CD3839}" type="presParOf" srcId="{6E9DA87E-589F-4480-855A-1394BD6EC029}" destId="{A648FB11-240F-4D9C-AF42-F29F7F936D97}" srcOrd="0" destOrd="0" presId="urn:microsoft.com/office/officeart/2005/8/layout/hProcess9"/>
  </dgm:cxnLst>
  <dgm:bg/>
  <dgm:whole/>
</dgm:dataModel>
</file>

<file path=ppt/diagrams/data22.xml><?xml version="1.0" encoding="utf-8"?>
<dgm:dataModel xmlns:dgm="http://schemas.openxmlformats.org/drawingml/2006/diagram" xmlns:a="http://schemas.openxmlformats.org/drawingml/2006/main">
  <dgm:ptLst>
    <dgm:pt modelId="{10056FED-3354-440B-AF99-7D9716994FE6}"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it-IT"/>
        </a:p>
      </dgm:t>
    </dgm:pt>
    <dgm:pt modelId="{94A5BC68-EC31-495E-BE27-373AC38F4355}">
      <dgm:prSet/>
      <dgm:spPr/>
      <dgm:t>
        <a:bodyPr/>
        <a:lstStyle/>
        <a:p>
          <a:pPr rtl="0"/>
          <a:r>
            <a:rPr lang="it-IT" dirty="0" smtClean="0"/>
            <a:t>La biancheria è trasferita in ospedale. Questo passaggio deve essere eseguito con molta cura in quanto possono avvenire contaminazioni. È raccomandato l’utilizzo di mezzi di trasporto chiusi e puliti.</a:t>
          </a:r>
          <a:endParaRPr lang="it-IT" dirty="0"/>
        </a:p>
      </dgm:t>
    </dgm:pt>
    <dgm:pt modelId="{85B86DCA-2EAE-45AE-9CC8-F43908B811FD}" type="parTrans" cxnId="{F27FB036-6793-41CB-B27B-8BB93C0F3533}">
      <dgm:prSet/>
      <dgm:spPr/>
      <dgm:t>
        <a:bodyPr/>
        <a:lstStyle/>
        <a:p>
          <a:endParaRPr lang="it-IT"/>
        </a:p>
      </dgm:t>
    </dgm:pt>
    <dgm:pt modelId="{6EF8859D-C741-42C9-B444-A414715C7120}" type="sibTrans" cxnId="{F27FB036-6793-41CB-B27B-8BB93C0F3533}">
      <dgm:prSet/>
      <dgm:spPr/>
      <dgm:t>
        <a:bodyPr/>
        <a:lstStyle/>
        <a:p>
          <a:endParaRPr lang="it-IT"/>
        </a:p>
      </dgm:t>
    </dgm:pt>
    <dgm:pt modelId="{89945338-CABB-4714-98C6-6CF37B90B255}" type="pres">
      <dgm:prSet presAssocID="{10056FED-3354-440B-AF99-7D9716994FE6}" presName="Name0" presStyleCnt="0">
        <dgm:presLayoutVars>
          <dgm:chPref val="3"/>
          <dgm:dir/>
          <dgm:animLvl val="lvl"/>
          <dgm:resizeHandles/>
        </dgm:presLayoutVars>
      </dgm:prSet>
      <dgm:spPr/>
      <dgm:t>
        <a:bodyPr/>
        <a:lstStyle/>
        <a:p>
          <a:endParaRPr lang="it-IT"/>
        </a:p>
      </dgm:t>
    </dgm:pt>
    <dgm:pt modelId="{2CA28FBF-E1EC-4DF8-88C2-7D7D2EFCA74B}" type="pres">
      <dgm:prSet presAssocID="{94A5BC68-EC31-495E-BE27-373AC38F4355}" presName="horFlow" presStyleCnt="0"/>
      <dgm:spPr/>
    </dgm:pt>
    <dgm:pt modelId="{1FA6B2FB-536D-47EC-90B3-4A9A08C9B728}" type="pres">
      <dgm:prSet presAssocID="{94A5BC68-EC31-495E-BE27-373AC38F4355}" presName="bigChev" presStyleLbl="node1" presStyleIdx="0" presStyleCnt="1"/>
      <dgm:spPr/>
      <dgm:t>
        <a:bodyPr/>
        <a:lstStyle/>
        <a:p>
          <a:endParaRPr lang="it-IT"/>
        </a:p>
      </dgm:t>
    </dgm:pt>
  </dgm:ptLst>
  <dgm:cxnLst>
    <dgm:cxn modelId="{F27FB036-6793-41CB-B27B-8BB93C0F3533}" srcId="{10056FED-3354-440B-AF99-7D9716994FE6}" destId="{94A5BC68-EC31-495E-BE27-373AC38F4355}" srcOrd="0" destOrd="0" parTransId="{85B86DCA-2EAE-45AE-9CC8-F43908B811FD}" sibTransId="{6EF8859D-C741-42C9-B444-A414715C7120}"/>
    <dgm:cxn modelId="{957EC4A0-AE4F-4B2A-9B31-A4ACDED9C13C}" type="presOf" srcId="{10056FED-3354-440B-AF99-7D9716994FE6}" destId="{89945338-CABB-4714-98C6-6CF37B90B255}" srcOrd="0" destOrd="0" presId="urn:microsoft.com/office/officeart/2005/8/layout/lProcess3"/>
    <dgm:cxn modelId="{BE929E3B-266B-4D86-AFE2-76116A42E069}" type="presOf" srcId="{94A5BC68-EC31-495E-BE27-373AC38F4355}" destId="{1FA6B2FB-536D-47EC-90B3-4A9A08C9B728}" srcOrd="0" destOrd="0" presId="urn:microsoft.com/office/officeart/2005/8/layout/lProcess3"/>
    <dgm:cxn modelId="{C47B980C-B0D8-4AEF-9457-A8F4509B03BF}" type="presParOf" srcId="{89945338-CABB-4714-98C6-6CF37B90B255}" destId="{2CA28FBF-E1EC-4DF8-88C2-7D7D2EFCA74B}" srcOrd="0" destOrd="0" presId="urn:microsoft.com/office/officeart/2005/8/layout/lProcess3"/>
    <dgm:cxn modelId="{6CD01619-5859-450C-BD3B-D11F29902280}" type="presParOf" srcId="{2CA28FBF-E1EC-4DF8-88C2-7D7D2EFCA74B}" destId="{1FA6B2FB-536D-47EC-90B3-4A9A08C9B728}" srcOrd="0" destOrd="0" presId="urn:microsoft.com/office/officeart/2005/8/layout/lProcess3"/>
  </dgm:cxnLst>
  <dgm:bg/>
  <dgm:whole/>
</dgm:dataModel>
</file>

<file path=ppt/diagrams/data23.xml><?xml version="1.0" encoding="utf-8"?>
<dgm:dataModel xmlns:dgm="http://schemas.openxmlformats.org/drawingml/2006/diagram" xmlns:a="http://schemas.openxmlformats.org/drawingml/2006/main">
  <dgm:ptLst>
    <dgm:pt modelId="{111706D6-777B-4AD0-8DD2-52707A9B786F}"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it-IT"/>
        </a:p>
      </dgm:t>
    </dgm:pt>
    <dgm:pt modelId="{9A7E1657-BDA9-4208-9680-178E86C6AD2C}">
      <dgm:prSet/>
      <dgm:spPr/>
      <dgm:t>
        <a:bodyPr/>
        <a:lstStyle/>
        <a:p>
          <a:pPr rtl="0"/>
          <a:r>
            <a:rPr lang="it-IT" dirty="0" smtClean="0"/>
            <a:t>Raccolta materiali biologici escreti per via naturale</a:t>
          </a:r>
          <a:endParaRPr lang="it-IT" dirty="0"/>
        </a:p>
      </dgm:t>
    </dgm:pt>
    <dgm:pt modelId="{65555C87-3A44-4D37-8BE9-30804E25F8C8}" type="parTrans" cxnId="{6EDBEC82-C5A1-4FDB-A0DD-794C67C0FE75}">
      <dgm:prSet/>
      <dgm:spPr/>
      <dgm:t>
        <a:bodyPr/>
        <a:lstStyle/>
        <a:p>
          <a:endParaRPr lang="it-IT"/>
        </a:p>
      </dgm:t>
    </dgm:pt>
    <dgm:pt modelId="{5A9450B6-5C7B-4CA8-AF6E-8CBDFF5C0AE3}" type="sibTrans" cxnId="{6EDBEC82-C5A1-4FDB-A0DD-794C67C0FE75}">
      <dgm:prSet/>
      <dgm:spPr/>
      <dgm:t>
        <a:bodyPr/>
        <a:lstStyle/>
        <a:p>
          <a:endParaRPr lang="it-IT"/>
        </a:p>
      </dgm:t>
    </dgm:pt>
    <dgm:pt modelId="{F9700C18-809E-4FA8-9F25-1C51D3CE8DD3}" type="pres">
      <dgm:prSet presAssocID="{111706D6-777B-4AD0-8DD2-52707A9B786F}" presName="linear" presStyleCnt="0">
        <dgm:presLayoutVars>
          <dgm:dir/>
          <dgm:resizeHandles val="exact"/>
        </dgm:presLayoutVars>
      </dgm:prSet>
      <dgm:spPr/>
      <dgm:t>
        <a:bodyPr/>
        <a:lstStyle/>
        <a:p>
          <a:endParaRPr lang="it-IT"/>
        </a:p>
      </dgm:t>
    </dgm:pt>
    <dgm:pt modelId="{4173F00D-2A4A-4647-B350-3D8F4665AFAF}" type="pres">
      <dgm:prSet presAssocID="{9A7E1657-BDA9-4208-9680-178E86C6AD2C}" presName="comp" presStyleCnt="0"/>
      <dgm:spPr/>
    </dgm:pt>
    <dgm:pt modelId="{CC65E365-6B64-4479-B13F-A56CAD8901EB}" type="pres">
      <dgm:prSet presAssocID="{9A7E1657-BDA9-4208-9680-178E86C6AD2C}" presName="box" presStyleLbl="node1" presStyleIdx="0" presStyleCnt="1"/>
      <dgm:spPr/>
      <dgm:t>
        <a:bodyPr/>
        <a:lstStyle/>
        <a:p>
          <a:endParaRPr lang="it-IT"/>
        </a:p>
      </dgm:t>
    </dgm:pt>
    <dgm:pt modelId="{AC6F80E7-C230-4726-9BE4-AA76D74F7501}" type="pres">
      <dgm:prSet presAssocID="{9A7E1657-BDA9-4208-9680-178E86C6AD2C}" presName="img" presStyleLbl="fgImgPlace1" presStyleIdx="0" presStyleCnt="1"/>
      <dgm:spPr/>
    </dgm:pt>
    <dgm:pt modelId="{7DC83167-75EB-4D7B-BB75-0B15C623CAF7}" type="pres">
      <dgm:prSet presAssocID="{9A7E1657-BDA9-4208-9680-178E86C6AD2C}" presName="text" presStyleLbl="node1" presStyleIdx="0" presStyleCnt="1">
        <dgm:presLayoutVars>
          <dgm:bulletEnabled val="1"/>
        </dgm:presLayoutVars>
      </dgm:prSet>
      <dgm:spPr/>
      <dgm:t>
        <a:bodyPr/>
        <a:lstStyle/>
        <a:p>
          <a:endParaRPr lang="it-IT"/>
        </a:p>
      </dgm:t>
    </dgm:pt>
  </dgm:ptLst>
  <dgm:cxnLst>
    <dgm:cxn modelId="{5484D02D-38DE-49EB-9813-D8E9BC444C00}" type="presOf" srcId="{9A7E1657-BDA9-4208-9680-178E86C6AD2C}" destId="{7DC83167-75EB-4D7B-BB75-0B15C623CAF7}" srcOrd="1" destOrd="0" presId="urn:microsoft.com/office/officeart/2005/8/layout/vList4"/>
    <dgm:cxn modelId="{6E2EE14C-8E8E-405A-A3D0-AE6D15A685BF}" type="presOf" srcId="{9A7E1657-BDA9-4208-9680-178E86C6AD2C}" destId="{CC65E365-6B64-4479-B13F-A56CAD8901EB}" srcOrd="0" destOrd="0" presId="urn:microsoft.com/office/officeart/2005/8/layout/vList4"/>
    <dgm:cxn modelId="{2B8A8125-B4E5-4E01-8DC9-731070E594B3}" type="presOf" srcId="{111706D6-777B-4AD0-8DD2-52707A9B786F}" destId="{F9700C18-809E-4FA8-9F25-1C51D3CE8DD3}" srcOrd="0" destOrd="0" presId="urn:microsoft.com/office/officeart/2005/8/layout/vList4"/>
    <dgm:cxn modelId="{6EDBEC82-C5A1-4FDB-A0DD-794C67C0FE75}" srcId="{111706D6-777B-4AD0-8DD2-52707A9B786F}" destId="{9A7E1657-BDA9-4208-9680-178E86C6AD2C}" srcOrd="0" destOrd="0" parTransId="{65555C87-3A44-4D37-8BE9-30804E25F8C8}" sibTransId="{5A9450B6-5C7B-4CA8-AF6E-8CBDFF5C0AE3}"/>
    <dgm:cxn modelId="{0D04BD24-B508-4F33-86A1-114EA13F5B0A}" type="presParOf" srcId="{F9700C18-809E-4FA8-9F25-1C51D3CE8DD3}" destId="{4173F00D-2A4A-4647-B350-3D8F4665AFAF}" srcOrd="0" destOrd="0" presId="urn:microsoft.com/office/officeart/2005/8/layout/vList4"/>
    <dgm:cxn modelId="{0E4F4C43-5155-43D8-85CE-672598515E6D}" type="presParOf" srcId="{4173F00D-2A4A-4647-B350-3D8F4665AFAF}" destId="{CC65E365-6B64-4479-B13F-A56CAD8901EB}" srcOrd="0" destOrd="0" presId="urn:microsoft.com/office/officeart/2005/8/layout/vList4"/>
    <dgm:cxn modelId="{EDBD2030-4F14-4B6B-97C3-38509822BD94}" type="presParOf" srcId="{4173F00D-2A4A-4647-B350-3D8F4665AFAF}" destId="{AC6F80E7-C230-4726-9BE4-AA76D74F7501}" srcOrd="1" destOrd="0" presId="urn:microsoft.com/office/officeart/2005/8/layout/vList4"/>
    <dgm:cxn modelId="{326D7504-26D2-44F0-8716-4153EC1735CB}" type="presParOf" srcId="{4173F00D-2A4A-4647-B350-3D8F4665AFAF}" destId="{7DC83167-75EB-4D7B-BB75-0B15C623CAF7}" srcOrd="2" destOrd="0" presId="urn:microsoft.com/office/officeart/2005/8/layout/vList4"/>
  </dgm:cxnLst>
  <dgm:bg/>
  <dgm:whole/>
</dgm:dataModel>
</file>

<file path=ppt/diagrams/data24.xml><?xml version="1.0" encoding="utf-8"?>
<dgm:dataModel xmlns:dgm="http://schemas.openxmlformats.org/drawingml/2006/diagram" xmlns:a="http://schemas.openxmlformats.org/drawingml/2006/main">
  <dgm:ptLst>
    <dgm:pt modelId="{2EA2AC7E-D8EE-4EA6-ABB4-4896313132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A738E77-51FC-4CD6-AFF6-AD70DADD6DDC}">
      <dgm:prSet/>
      <dgm:spPr/>
      <dgm:t>
        <a:bodyPr/>
        <a:lstStyle/>
        <a:p>
          <a:pPr rtl="0"/>
          <a:r>
            <a:rPr lang="it-IT" dirty="0" smtClean="0"/>
            <a:t>Smaltimento rifiuti sanitari</a:t>
          </a:r>
          <a:endParaRPr lang="it-IT" dirty="0"/>
        </a:p>
      </dgm:t>
    </dgm:pt>
    <dgm:pt modelId="{6619D0AF-4B29-4E52-A280-4BA529CF395A}" type="parTrans" cxnId="{1BA99D03-E6BA-4AD0-A886-B8EDEE0BBA4D}">
      <dgm:prSet/>
      <dgm:spPr/>
      <dgm:t>
        <a:bodyPr/>
        <a:lstStyle/>
        <a:p>
          <a:endParaRPr lang="it-IT"/>
        </a:p>
      </dgm:t>
    </dgm:pt>
    <dgm:pt modelId="{3106B7E0-3330-46E3-9675-F0526157DBC8}" type="sibTrans" cxnId="{1BA99D03-E6BA-4AD0-A886-B8EDEE0BBA4D}">
      <dgm:prSet/>
      <dgm:spPr/>
      <dgm:t>
        <a:bodyPr/>
        <a:lstStyle/>
        <a:p>
          <a:endParaRPr lang="it-IT"/>
        </a:p>
      </dgm:t>
    </dgm:pt>
    <dgm:pt modelId="{CD0B7DAF-9093-4E33-B64B-910DA69B914A}" type="pres">
      <dgm:prSet presAssocID="{2EA2AC7E-D8EE-4EA6-ABB4-4896313132BE}" presName="linear" presStyleCnt="0">
        <dgm:presLayoutVars>
          <dgm:animLvl val="lvl"/>
          <dgm:resizeHandles val="exact"/>
        </dgm:presLayoutVars>
      </dgm:prSet>
      <dgm:spPr/>
      <dgm:t>
        <a:bodyPr/>
        <a:lstStyle/>
        <a:p>
          <a:endParaRPr lang="it-IT"/>
        </a:p>
      </dgm:t>
    </dgm:pt>
    <dgm:pt modelId="{C0775E41-E1E7-4384-8131-A02DDB282F14}" type="pres">
      <dgm:prSet presAssocID="{5A738E77-51FC-4CD6-AFF6-AD70DADD6DDC}" presName="parentText" presStyleLbl="node1" presStyleIdx="0" presStyleCnt="1">
        <dgm:presLayoutVars>
          <dgm:chMax val="0"/>
          <dgm:bulletEnabled val="1"/>
        </dgm:presLayoutVars>
      </dgm:prSet>
      <dgm:spPr/>
      <dgm:t>
        <a:bodyPr/>
        <a:lstStyle/>
        <a:p>
          <a:endParaRPr lang="it-IT"/>
        </a:p>
      </dgm:t>
    </dgm:pt>
  </dgm:ptLst>
  <dgm:cxnLst>
    <dgm:cxn modelId="{1BA99D03-E6BA-4AD0-A886-B8EDEE0BBA4D}" srcId="{2EA2AC7E-D8EE-4EA6-ABB4-4896313132BE}" destId="{5A738E77-51FC-4CD6-AFF6-AD70DADD6DDC}" srcOrd="0" destOrd="0" parTransId="{6619D0AF-4B29-4E52-A280-4BA529CF395A}" sibTransId="{3106B7E0-3330-46E3-9675-F0526157DBC8}"/>
    <dgm:cxn modelId="{CD889898-EB14-4A45-B11D-C2683B072C1E}" type="presOf" srcId="{2EA2AC7E-D8EE-4EA6-ABB4-4896313132BE}" destId="{CD0B7DAF-9093-4E33-B64B-910DA69B914A}" srcOrd="0" destOrd="0" presId="urn:microsoft.com/office/officeart/2005/8/layout/vList2"/>
    <dgm:cxn modelId="{1FBE3251-D256-46C6-B103-348B4C062CFB}" type="presOf" srcId="{5A738E77-51FC-4CD6-AFF6-AD70DADD6DDC}" destId="{C0775E41-E1E7-4384-8131-A02DDB282F14}" srcOrd="0" destOrd="0" presId="urn:microsoft.com/office/officeart/2005/8/layout/vList2"/>
    <dgm:cxn modelId="{187E5224-539F-45D4-848E-6AFAA2A01DD2}" type="presParOf" srcId="{CD0B7DAF-9093-4E33-B64B-910DA69B914A}" destId="{C0775E41-E1E7-4384-8131-A02DDB282F14}" srcOrd="0" destOrd="0" presId="urn:microsoft.com/office/officeart/2005/8/layout/vList2"/>
  </dgm:cxnLst>
  <dgm:bg/>
  <dgm:whole/>
</dgm:dataModel>
</file>

<file path=ppt/diagrams/data25.xml><?xml version="1.0" encoding="utf-8"?>
<dgm:dataModel xmlns:dgm="http://schemas.openxmlformats.org/drawingml/2006/diagram" xmlns:a="http://schemas.openxmlformats.org/drawingml/2006/main">
  <dgm:ptLst>
    <dgm:pt modelId="{DCA59D37-4FDF-4131-B5E2-CFD0FCE2C701}" type="doc">
      <dgm:prSet loTypeId="urn:microsoft.com/office/officeart/2005/8/layout/arrow6" loCatId="relationship" qsTypeId="urn:microsoft.com/office/officeart/2005/8/quickstyle/simple1" qsCatId="simple" csTypeId="urn:microsoft.com/office/officeart/2005/8/colors/accent1_2" csCatId="accent1"/>
      <dgm:spPr/>
      <dgm:t>
        <a:bodyPr/>
        <a:lstStyle/>
        <a:p>
          <a:endParaRPr lang="it-IT"/>
        </a:p>
      </dgm:t>
    </dgm:pt>
    <dgm:pt modelId="{C2AB9D77-0F7E-4A99-A7D5-31859ACB3FAD}">
      <dgm:prSet/>
      <dgm:spPr/>
      <dgm:t>
        <a:bodyPr/>
        <a:lstStyle/>
        <a:p>
          <a:pPr rtl="0"/>
          <a:r>
            <a:rPr lang="it-IT" dirty="0" smtClean="0"/>
            <a:t>COSA INTENDIAMO PER RIFIUTI SANITARI?</a:t>
          </a:r>
          <a:endParaRPr lang="it-IT" dirty="0"/>
        </a:p>
      </dgm:t>
    </dgm:pt>
    <dgm:pt modelId="{0140E7D1-3B59-42B5-B02E-57C0F74927C7}" type="parTrans" cxnId="{C1A7D456-4CB7-4CDF-84D4-9CA33D94E8AF}">
      <dgm:prSet/>
      <dgm:spPr/>
      <dgm:t>
        <a:bodyPr/>
        <a:lstStyle/>
        <a:p>
          <a:endParaRPr lang="it-IT"/>
        </a:p>
      </dgm:t>
    </dgm:pt>
    <dgm:pt modelId="{1D427E08-9209-4B2C-9C93-34C3269BF9F8}" type="sibTrans" cxnId="{C1A7D456-4CB7-4CDF-84D4-9CA33D94E8AF}">
      <dgm:prSet/>
      <dgm:spPr/>
      <dgm:t>
        <a:bodyPr/>
        <a:lstStyle/>
        <a:p>
          <a:endParaRPr lang="it-IT"/>
        </a:p>
      </dgm:t>
    </dgm:pt>
    <dgm:pt modelId="{86004EFB-EEEC-4091-B56C-8C30EEE65DAF}" type="pres">
      <dgm:prSet presAssocID="{DCA59D37-4FDF-4131-B5E2-CFD0FCE2C701}" presName="compositeShape" presStyleCnt="0">
        <dgm:presLayoutVars>
          <dgm:chMax val="2"/>
          <dgm:dir/>
          <dgm:resizeHandles val="exact"/>
        </dgm:presLayoutVars>
      </dgm:prSet>
      <dgm:spPr/>
      <dgm:t>
        <a:bodyPr/>
        <a:lstStyle/>
        <a:p>
          <a:endParaRPr lang="it-IT"/>
        </a:p>
      </dgm:t>
    </dgm:pt>
    <dgm:pt modelId="{A0620D7B-04A8-441D-BACC-893DBB3DF04E}" type="pres">
      <dgm:prSet presAssocID="{DCA59D37-4FDF-4131-B5E2-CFD0FCE2C701}" presName="ribbon" presStyleLbl="node1" presStyleIdx="0" presStyleCnt="1"/>
      <dgm:spPr/>
    </dgm:pt>
    <dgm:pt modelId="{E457458E-30A4-4C0A-AE0F-E493FEE06870}" type="pres">
      <dgm:prSet presAssocID="{DCA59D37-4FDF-4131-B5E2-CFD0FCE2C701}" presName="leftArrowText" presStyleLbl="node1" presStyleIdx="0" presStyleCnt="1">
        <dgm:presLayoutVars>
          <dgm:chMax val="0"/>
          <dgm:bulletEnabled val="1"/>
        </dgm:presLayoutVars>
      </dgm:prSet>
      <dgm:spPr/>
      <dgm:t>
        <a:bodyPr/>
        <a:lstStyle/>
        <a:p>
          <a:endParaRPr lang="it-IT"/>
        </a:p>
      </dgm:t>
    </dgm:pt>
    <dgm:pt modelId="{1038508D-CD16-4CEF-9CEC-19A8A347F282}" type="pres">
      <dgm:prSet presAssocID="{DCA59D37-4FDF-4131-B5E2-CFD0FCE2C701}" presName="rightArrowText" presStyleLbl="node1" presStyleIdx="0" presStyleCnt="1">
        <dgm:presLayoutVars>
          <dgm:chMax val="0"/>
          <dgm:bulletEnabled val="1"/>
        </dgm:presLayoutVars>
      </dgm:prSet>
      <dgm:spPr/>
    </dgm:pt>
  </dgm:ptLst>
  <dgm:cxnLst>
    <dgm:cxn modelId="{24259D51-3CF8-4B9E-8ED0-599B534B2F84}" type="presOf" srcId="{DCA59D37-4FDF-4131-B5E2-CFD0FCE2C701}" destId="{86004EFB-EEEC-4091-B56C-8C30EEE65DAF}" srcOrd="0" destOrd="0" presId="urn:microsoft.com/office/officeart/2005/8/layout/arrow6"/>
    <dgm:cxn modelId="{1C74C130-F8F2-4F06-AFBA-348DB895A2D4}" type="presOf" srcId="{C2AB9D77-0F7E-4A99-A7D5-31859ACB3FAD}" destId="{E457458E-30A4-4C0A-AE0F-E493FEE06870}" srcOrd="0" destOrd="0" presId="urn:microsoft.com/office/officeart/2005/8/layout/arrow6"/>
    <dgm:cxn modelId="{C1A7D456-4CB7-4CDF-84D4-9CA33D94E8AF}" srcId="{DCA59D37-4FDF-4131-B5E2-CFD0FCE2C701}" destId="{C2AB9D77-0F7E-4A99-A7D5-31859ACB3FAD}" srcOrd="0" destOrd="0" parTransId="{0140E7D1-3B59-42B5-B02E-57C0F74927C7}" sibTransId="{1D427E08-9209-4B2C-9C93-34C3269BF9F8}"/>
    <dgm:cxn modelId="{470254FA-63FA-49F1-A137-32DA02DAC046}" type="presParOf" srcId="{86004EFB-EEEC-4091-B56C-8C30EEE65DAF}" destId="{A0620D7B-04A8-441D-BACC-893DBB3DF04E}" srcOrd="0" destOrd="0" presId="urn:microsoft.com/office/officeart/2005/8/layout/arrow6"/>
    <dgm:cxn modelId="{14956596-D3BA-473F-8671-12BC63DB6D68}" type="presParOf" srcId="{86004EFB-EEEC-4091-B56C-8C30EEE65DAF}" destId="{E457458E-30A4-4C0A-AE0F-E493FEE06870}" srcOrd="1" destOrd="0" presId="urn:microsoft.com/office/officeart/2005/8/layout/arrow6"/>
    <dgm:cxn modelId="{88BFAC87-114C-4C74-B291-34AF19ED3072}" type="presParOf" srcId="{86004EFB-EEEC-4091-B56C-8C30EEE65DAF}" destId="{1038508D-CD16-4CEF-9CEC-19A8A347F282}" srcOrd="2" destOrd="0" presId="urn:microsoft.com/office/officeart/2005/8/layout/arrow6"/>
  </dgm:cxnLst>
  <dgm:bg/>
  <dgm:whole/>
</dgm:dataModel>
</file>

<file path=ppt/diagrams/data26.xml><?xml version="1.0" encoding="utf-8"?>
<dgm:dataModel xmlns:dgm="http://schemas.openxmlformats.org/drawingml/2006/diagram" xmlns:a="http://schemas.openxmlformats.org/drawingml/2006/main">
  <dgm:ptLst>
    <dgm:pt modelId="{154673FD-4A8C-4BBD-AFAF-7B159DB650E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D7AE544C-872A-4D59-A6AE-03BEFEF9B12F}">
      <dgm:prSet custT="1"/>
      <dgm:spPr/>
      <dgm:t>
        <a:bodyPr/>
        <a:lstStyle/>
        <a:p>
          <a:pPr rtl="0"/>
          <a:r>
            <a:rPr lang="it-IT" sz="2800" dirty="0" smtClean="0"/>
            <a:t>Si definiscono “</a:t>
          </a:r>
          <a:r>
            <a:rPr lang="it-IT" sz="2800" b="1" dirty="0" smtClean="0"/>
            <a:t>Rifiuti Sanitari</a:t>
          </a:r>
          <a:r>
            <a:rPr lang="it-IT" sz="2800" dirty="0" smtClean="0"/>
            <a:t>” quei </a:t>
          </a:r>
          <a:r>
            <a:rPr lang="it-IT" sz="2800" b="1" dirty="0" smtClean="0"/>
            <a:t>rifiuti</a:t>
          </a:r>
          <a:r>
            <a:rPr lang="it-IT" sz="2800" dirty="0" smtClean="0"/>
            <a:t> che derivano da strutture pubbliche e private che svolgono attività medica e veterinaria </a:t>
          </a:r>
          <a:r>
            <a:rPr lang="it-IT" sz="2800" b="1" dirty="0" smtClean="0"/>
            <a:t>di</a:t>
          </a:r>
          <a:r>
            <a:rPr lang="it-IT" sz="2800" dirty="0" smtClean="0"/>
            <a:t> prevenzione, </a:t>
          </a:r>
          <a:r>
            <a:rPr lang="it-IT" sz="2800" b="1" dirty="0" smtClean="0"/>
            <a:t>di</a:t>
          </a:r>
          <a:r>
            <a:rPr lang="it-IT" sz="2800" dirty="0" smtClean="0"/>
            <a:t> diagnosi, </a:t>
          </a:r>
          <a:r>
            <a:rPr lang="it-IT" sz="2800" b="1" dirty="0" smtClean="0"/>
            <a:t>di</a:t>
          </a:r>
          <a:r>
            <a:rPr lang="it-IT" sz="2800" dirty="0" smtClean="0"/>
            <a:t> cura, </a:t>
          </a:r>
          <a:r>
            <a:rPr lang="it-IT" sz="2800" b="1" dirty="0" smtClean="0"/>
            <a:t>di</a:t>
          </a:r>
          <a:r>
            <a:rPr lang="it-IT" sz="2800" dirty="0" smtClean="0"/>
            <a:t> riabilitazione e </a:t>
          </a:r>
          <a:r>
            <a:rPr lang="it-IT" sz="2800" b="1" dirty="0" smtClean="0"/>
            <a:t>di</a:t>
          </a:r>
          <a:r>
            <a:rPr lang="it-IT" sz="2800" dirty="0" smtClean="0"/>
            <a:t> ricerca (DPR n. 254/2003, art. 2)</a:t>
          </a:r>
          <a:endParaRPr lang="it-IT" sz="2800" dirty="0"/>
        </a:p>
      </dgm:t>
    </dgm:pt>
    <dgm:pt modelId="{C68648CE-DC4A-44A9-AC18-6F2DB584C914}" type="parTrans" cxnId="{5B75BA3D-12B1-4B11-BC91-78BAB998E31B}">
      <dgm:prSet/>
      <dgm:spPr/>
      <dgm:t>
        <a:bodyPr/>
        <a:lstStyle/>
        <a:p>
          <a:endParaRPr lang="it-IT"/>
        </a:p>
      </dgm:t>
    </dgm:pt>
    <dgm:pt modelId="{5B279E8D-24B1-4982-ABEA-99EF57AFF782}" type="sibTrans" cxnId="{5B75BA3D-12B1-4B11-BC91-78BAB998E31B}">
      <dgm:prSet/>
      <dgm:spPr/>
      <dgm:t>
        <a:bodyPr/>
        <a:lstStyle/>
        <a:p>
          <a:endParaRPr lang="it-IT"/>
        </a:p>
      </dgm:t>
    </dgm:pt>
    <dgm:pt modelId="{246352BB-E698-4BC1-9E3B-3C0D79DD9764}" type="pres">
      <dgm:prSet presAssocID="{154673FD-4A8C-4BBD-AFAF-7B159DB650E3}" presName="Name0" presStyleCnt="0">
        <dgm:presLayoutVars>
          <dgm:chMax val="7"/>
          <dgm:dir/>
          <dgm:animLvl val="lvl"/>
          <dgm:resizeHandles val="exact"/>
        </dgm:presLayoutVars>
      </dgm:prSet>
      <dgm:spPr/>
      <dgm:t>
        <a:bodyPr/>
        <a:lstStyle/>
        <a:p>
          <a:endParaRPr lang="it-IT"/>
        </a:p>
      </dgm:t>
    </dgm:pt>
    <dgm:pt modelId="{EADA0D23-1F3B-40F7-A36C-2055D77EA254}" type="pres">
      <dgm:prSet presAssocID="{D7AE544C-872A-4D59-A6AE-03BEFEF9B12F}" presName="circle1" presStyleLbl="node1" presStyleIdx="0" presStyleCnt="1"/>
      <dgm:spPr/>
    </dgm:pt>
    <dgm:pt modelId="{DF206CEC-8C7C-44D2-A123-DF2FC17BED3A}" type="pres">
      <dgm:prSet presAssocID="{D7AE544C-872A-4D59-A6AE-03BEFEF9B12F}" presName="space" presStyleCnt="0"/>
      <dgm:spPr/>
    </dgm:pt>
    <dgm:pt modelId="{DFC8DBFE-FC52-47D1-8235-0008AF22CF49}" type="pres">
      <dgm:prSet presAssocID="{D7AE544C-872A-4D59-A6AE-03BEFEF9B12F}" presName="rect1" presStyleLbl="alignAcc1" presStyleIdx="0" presStyleCnt="1"/>
      <dgm:spPr/>
      <dgm:t>
        <a:bodyPr/>
        <a:lstStyle/>
        <a:p>
          <a:endParaRPr lang="it-IT"/>
        </a:p>
      </dgm:t>
    </dgm:pt>
    <dgm:pt modelId="{D948BEDD-61E4-4A65-8D3D-78CE7A04D554}" type="pres">
      <dgm:prSet presAssocID="{D7AE544C-872A-4D59-A6AE-03BEFEF9B12F}" presName="rect1ParTxNoCh" presStyleLbl="alignAcc1" presStyleIdx="0" presStyleCnt="1">
        <dgm:presLayoutVars>
          <dgm:chMax val="1"/>
          <dgm:bulletEnabled val="1"/>
        </dgm:presLayoutVars>
      </dgm:prSet>
      <dgm:spPr/>
      <dgm:t>
        <a:bodyPr/>
        <a:lstStyle/>
        <a:p>
          <a:endParaRPr lang="it-IT"/>
        </a:p>
      </dgm:t>
    </dgm:pt>
  </dgm:ptLst>
  <dgm:cxnLst>
    <dgm:cxn modelId="{5B75BA3D-12B1-4B11-BC91-78BAB998E31B}" srcId="{154673FD-4A8C-4BBD-AFAF-7B159DB650E3}" destId="{D7AE544C-872A-4D59-A6AE-03BEFEF9B12F}" srcOrd="0" destOrd="0" parTransId="{C68648CE-DC4A-44A9-AC18-6F2DB584C914}" sibTransId="{5B279E8D-24B1-4982-ABEA-99EF57AFF782}"/>
    <dgm:cxn modelId="{BE1C3A8E-3F6F-458F-A03E-F17DE7A5CFB0}" type="presOf" srcId="{154673FD-4A8C-4BBD-AFAF-7B159DB650E3}" destId="{246352BB-E698-4BC1-9E3B-3C0D79DD9764}" srcOrd="0" destOrd="0" presId="urn:microsoft.com/office/officeart/2005/8/layout/target3"/>
    <dgm:cxn modelId="{2A58D3B0-1B95-4736-A138-F5B0237AEDC1}" type="presOf" srcId="{D7AE544C-872A-4D59-A6AE-03BEFEF9B12F}" destId="{DFC8DBFE-FC52-47D1-8235-0008AF22CF49}" srcOrd="0" destOrd="0" presId="urn:microsoft.com/office/officeart/2005/8/layout/target3"/>
    <dgm:cxn modelId="{BE8A663F-87C1-45AD-A4ED-A47480D36CC9}" type="presOf" srcId="{D7AE544C-872A-4D59-A6AE-03BEFEF9B12F}" destId="{D948BEDD-61E4-4A65-8D3D-78CE7A04D554}" srcOrd="1" destOrd="0" presId="urn:microsoft.com/office/officeart/2005/8/layout/target3"/>
    <dgm:cxn modelId="{F96C0458-316E-4CAE-83C9-0C26C6ABF6A8}" type="presParOf" srcId="{246352BB-E698-4BC1-9E3B-3C0D79DD9764}" destId="{EADA0D23-1F3B-40F7-A36C-2055D77EA254}" srcOrd="0" destOrd="0" presId="urn:microsoft.com/office/officeart/2005/8/layout/target3"/>
    <dgm:cxn modelId="{83F8BF1F-E528-47A5-9394-8A26B1578164}" type="presParOf" srcId="{246352BB-E698-4BC1-9E3B-3C0D79DD9764}" destId="{DF206CEC-8C7C-44D2-A123-DF2FC17BED3A}" srcOrd="1" destOrd="0" presId="urn:microsoft.com/office/officeart/2005/8/layout/target3"/>
    <dgm:cxn modelId="{FC179B4A-B3CE-4CD5-B70A-8C3D3975338C}" type="presParOf" srcId="{246352BB-E698-4BC1-9E3B-3C0D79DD9764}" destId="{DFC8DBFE-FC52-47D1-8235-0008AF22CF49}" srcOrd="2" destOrd="0" presId="urn:microsoft.com/office/officeart/2005/8/layout/target3"/>
    <dgm:cxn modelId="{0CA836C7-6D6C-451D-A435-8F3BE47E71AB}" type="presParOf" srcId="{246352BB-E698-4BC1-9E3B-3C0D79DD9764}" destId="{D948BEDD-61E4-4A65-8D3D-78CE7A04D554}" srcOrd="3" destOrd="0" presId="urn:microsoft.com/office/officeart/2005/8/layout/target3"/>
  </dgm:cxnLst>
  <dgm:bg/>
  <dgm:whole/>
</dgm:dataModel>
</file>

<file path=ppt/diagrams/data27.xml><?xml version="1.0" encoding="utf-8"?>
<dgm:dataModel xmlns:dgm="http://schemas.openxmlformats.org/drawingml/2006/diagram" xmlns:a="http://schemas.openxmlformats.org/drawingml/2006/main">
  <dgm:ptLst>
    <dgm:pt modelId="{A62829D1-3ED9-4639-9FB5-22BAE01E1A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AEC3DDA-68B7-4263-A25C-287D745C6C13}">
      <dgm:prSet/>
      <dgm:spPr/>
      <dgm:t>
        <a:bodyPr/>
        <a:lstStyle/>
        <a:p>
          <a:pPr rtl="0"/>
          <a:r>
            <a:rPr lang="it-IT" dirty="0" smtClean="0"/>
            <a:t>Il decreto n. 219/2000 classifica i rifiuti sanitari in 4 tipologie:</a:t>
          </a:r>
          <a:endParaRPr lang="it-IT" dirty="0"/>
        </a:p>
      </dgm:t>
    </dgm:pt>
    <dgm:pt modelId="{C189DF48-375E-4B3D-ADA0-FDECAD0E45F2}" type="parTrans" cxnId="{FB038FAD-44EF-4BBB-9605-840D7333DFF0}">
      <dgm:prSet/>
      <dgm:spPr/>
      <dgm:t>
        <a:bodyPr/>
        <a:lstStyle/>
        <a:p>
          <a:endParaRPr lang="it-IT"/>
        </a:p>
      </dgm:t>
    </dgm:pt>
    <dgm:pt modelId="{3513F50F-334E-4115-B37B-407BD4FA9401}" type="sibTrans" cxnId="{FB038FAD-44EF-4BBB-9605-840D7333DFF0}">
      <dgm:prSet/>
      <dgm:spPr/>
      <dgm:t>
        <a:bodyPr/>
        <a:lstStyle/>
        <a:p>
          <a:endParaRPr lang="it-IT"/>
        </a:p>
      </dgm:t>
    </dgm:pt>
    <dgm:pt modelId="{D59707EC-7CEA-4D09-A528-920A02952071}">
      <dgm:prSet/>
      <dgm:spPr/>
      <dgm:t>
        <a:bodyPr/>
        <a:lstStyle/>
        <a:p>
          <a:pPr rtl="0"/>
          <a:r>
            <a:rPr lang="it-IT" b="1" i="1" dirty="0" smtClean="0"/>
            <a:t>-rifiuti sanitari pericolosi a rischio infettivo</a:t>
          </a:r>
          <a:r>
            <a:rPr lang="it-IT" dirty="0" smtClean="0"/>
            <a:t/>
          </a:r>
          <a:br>
            <a:rPr lang="it-IT" dirty="0" smtClean="0"/>
          </a:br>
          <a:r>
            <a:rPr lang="it-IT" b="1" i="1" dirty="0" smtClean="0"/>
            <a:t>-rifiuti sanitari pericolosi non a rischio infettivo</a:t>
          </a:r>
          <a:r>
            <a:rPr lang="it-IT" dirty="0" smtClean="0"/>
            <a:t/>
          </a:r>
          <a:br>
            <a:rPr lang="it-IT" dirty="0" smtClean="0"/>
          </a:br>
          <a:r>
            <a:rPr lang="it-IT" b="1" i="1" dirty="0" smtClean="0"/>
            <a:t>-rifiuti sanitari non pericolosi</a:t>
          </a:r>
          <a:r>
            <a:rPr lang="it-IT" dirty="0" smtClean="0"/>
            <a:t/>
          </a:r>
          <a:br>
            <a:rPr lang="it-IT" dirty="0" smtClean="0"/>
          </a:br>
          <a:r>
            <a:rPr lang="it-IT" b="1" i="1" dirty="0" smtClean="0"/>
            <a:t>-rifiuti sanitari che richiedono particolari sistemi di gestione</a:t>
          </a:r>
          <a:endParaRPr lang="it-IT" dirty="0"/>
        </a:p>
      </dgm:t>
    </dgm:pt>
    <dgm:pt modelId="{2FE19C2F-85EE-41ED-81D8-C1BBF1A1D859}" type="parTrans" cxnId="{8D516322-D203-45A9-8F28-82F6638F45F2}">
      <dgm:prSet/>
      <dgm:spPr/>
      <dgm:t>
        <a:bodyPr/>
        <a:lstStyle/>
        <a:p>
          <a:endParaRPr lang="it-IT"/>
        </a:p>
      </dgm:t>
    </dgm:pt>
    <dgm:pt modelId="{02D958A4-FE10-4A8B-91C3-8B877047178F}" type="sibTrans" cxnId="{8D516322-D203-45A9-8F28-82F6638F45F2}">
      <dgm:prSet/>
      <dgm:spPr/>
      <dgm:t>
        <a:bodyPr/>
        <a:lstStyle/>
        <a:p>
          <a:endParaRPr lang="it-IT"/>
        </a:p>
      </dgm:t>
    </dgm:pt>
    <dgm:pt modelId="{CFF84697-6F26-407B-859E-7B39299D02C4}" type="pres">
      <dgm:prSet presAssocID="{A62829D1-3ED9-4639-9FB5-22BAE01E1ADA}" presName="linear" presStyleCnt="0">
        <dgm:presLayoutVars>
          <dgm:animLvl val="lvl"/>
          <dgm:resizeHandles val="exact"/>
        </dgm:presLayoutVars>
      </dgm:prSet>
      <dgm:spPr/>
      <dgm:t>
        <a:bodyPr/>
        <a:lstStyle/>
        <a:p>
          <a:endParaRPr lang="it-IT"/>
        </a:p>
      </dgm:t>
    </dgm:pt>
    <dgm:pt modelId="{8B9A7483-391A-46F6-BBD1-AC8C4F223F55}" type="pres">
      <dgm:prSet presAssocID="{BAEC3DDA-68B7-4263-A25C-287D745C6C13}" presName="parentText" presStyleLbl="node1" presStyleIdx="0" presStyleCnt="2" custScaleY="43016">
        <dgm:presLayoutVars>
          <dgm:chMax val="0"/>
          <dgm:bulletEnabled val="1"/>
        </dgm:presLayoutVars>
      </dgm:prSet>
      <dgm:spPr/>
      <dgm:t>
        <a:bodyPr/>
        <a:lstStyle/>
        <a:p>
          <a:endParaRPr lang="it-IT"/>
        </a:p>
      </dgm:t>
    </dgm:pt>
    <dgm:pt modelId="{83C85E12-7122-4EFA-B9A0-4646469A54DC}" type="pres">
      <dgm:prSet presAssocID="{3513F50F-334E-4115-B37B-407BD4FA9401}" presName="spacer" presStyleCnt="0"/>
      <dgm:spPr/>
    </dgm:pt>
    <dgm:pt modelId="{42DBC26F-5DC6-40B1-893B-12F3117D6575}" type="pres">
      <dgm:prSet presAssocID="{D59707EC-7CEA-4D09-A528-920A02952071}" presName="parentText" presStyleLbl="node1" presStyleIdx="1" presStyleCnt="2">
        <dgm:presLayoutVars>
          <dgm:chMax val="0"/>
          <dgm:bulletEnabled val="1"/>
        </dgm:presLayoutVars>
      </dgm:prSet>
      <dgm:spPr/>
      <dgm:t>
        <a:bodyPr/>
        <a:lstStyle/>
        <a:p>
          <a:endParaRPr lang="it-IT"/>
        </a:p>
      </dgm:t>
    </dgm:pt>
  </dgm:ptLst>
  <dgm:cxnLst>
    <dgm:cxn modelId="{C0D4D1F9-85DA-4983-8A3D-A911A517B697}" type="presOf" srcId="{BAEC3DDA-68B7-4263-A25C-287D745C6C13}" destId="{8B9A7483-391A-46F6-BBD1-AC8C4F223F55}" srcOrd="0" destOrd="0" presId="urn:microsoft.com/office/officeart/2005/8/layout/vList2"/>
    <dgm:cxn modelId="{FB038FAD-44EF-4BBB-9605-840D7333DFF0}" srcId="{A62829D1-3ED9-4639-9FB5-22BAE01E1ADA}" destId="{BAEC3DDA-68B7-4263-A25C-287D745C6C13}" srcOrd="0" destOrd="0" parTransId="{C189DF48-375E-4B3D-ADA0-FDECAD0E45F2}" sibTransId="{3513F50F-334E-4115-B37B-407BD4FA9401}"/>
    <dgm:cxn modelId="{F1772DE8-E6D7-4C1B-AA4C-4EB2AD10E484}" type="presOf" srcId="{D59707EC-7CEA-4D09-A528-920A02952071}" destId="{42DBC26F-5DC6-40B1-893B-12F3117D6575}" srcOrd="0" destOrd="0" presId="urn:microsoft.com/office/officeart/2005/8/layout/vList2"/>
    <dgm:cxn modelId="{27F70916-6287-45B9-9E9A-A1A561011FB1}" type="presOf" srcId="{A62829D1-3ED9-4639-9FB5-22BAE01E1ADA}" destId="{CFF84697-6F26-407B-859E-7B39299D02C4}" srcOrd="0" destOrd="0" presId="urn:microsoft.com/office/officeart/2005/8/layout/vList2"/>
    <dgm:cxn modelId="{8D516322-D203-45A9-8F28-82F6638F45F2}" srcId="{A62829D1-3ED9-4639-9FB5-22BAE01E1ADA}" destId="{D59707EC-7CEA-4D09-A528-920A02952071}" srcOrd="1" destOrd="0" parTransId="{2FE19C2F-85EE-41ED-81D8-C1BBF1A1D859}" sibTransId="{02D958A4-FE10-4A8B-91C3-8B877047178F}"/>
    <dgm:cxn modelId="{104BF38D-BD2E-4443-88B7-F12594EB8300}" type="presParOf" srcId="{CFF84697-6F26-407B-859E-7B39299D02C4}" destId="{8B9A7483-391A-46F6-BBD1-AC8C4F223F55}" srcOrd="0" destOrd="0" presId="urn:microsoft.com/office/officeart/2005/8/layout/vList2"/>
    <dgm:cxn modelId="{D9AAE9CD-DB19-4C07-8DD0-33A6172239AA}" type="presParOf" srcId="{CFF84697-6F26-407B-859E-7B39299D02C4}" destId="{83C85E12-7122-4EFA-B9A0-4646469A54DC}" srcOrd="1" destOrd="0" presId="urn:microsoft.com/office/officeart/2005/8/layout/vList2"/>
    <dgm:cxn modelId="{3560FC5B-EE01-47ED-B7AB-E97BD6596554}" type="presParOf" srcId="{CFF84697-6F26-407B-859E-7B39299D02C4}" destId="{42DBC26F-5DC6-40B1-893B-12F3117D6575}" srcOrd="2" destOrd="0" presId="urn:microsoft.com/office/officeart/2005/8/layout/vList2"/>
  </dgm:cxnLst>
  <dgm:bg/>
  <dgm:whole/>
</dgm:dataModel>
</file>

<file path=ppt/diagrams/data28.xml><?xml version="1.0" encoding="utf-8"?>
<dgm:dataModel xmlns:dgm="http://schemas.openxmlformats.org/drawingml/2006/diagram" xmlns:a="http://schemas.openxmlformats.org/drawingml/2006/main">
  <dgm:ptLst>
    <dgm:pt modelId="{B5EB930D-2A86-440F-B1A0-F3435DDF79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55D2A00-6EAA-4373-B923-8A539F12CBDA}">
      <dgm:prSet custT="1"/>
      <dgm:spPr/>
      <dgm:t>
        <a:bodyPr/>
        <a:lstStyle/>
        <a:p>
          <a:pPr rtl="0"/>
          <a:r>
            <a:rPr lang="it-IT" sz="2400" b="1" dirty="0" smtClean="0"/>
            <a:t>1.Rifiuti sanitari pericolosi a rischio infettivo</a:t>
          </a:r>
        </a:p>
        <a:p>
          <a:pPr rtl="0"/>
          <a:r>
            <a:rPr lang="it-IT" sz="2400" dirty="0" smtClean="0"/>
            <a:t/>
          </a:r>
          <a:br>
            <a:rPr lang="it-IT" sz="2400" dirty="0" smtClean="0"/>
          </a:br>
          <a:r>
            <a:rPr lang="it-IT" sz="2400" dirty="0" smtClean="0"/>
            <a:t>-rifiuti che provengono </a:t>
          </a:r>
          <a:r>
            <a:rPr lang="it-IT" sz="2400" u="sng" dirty="0" smtClean="0"/>
            <a:t>da ambienti di isolamento </a:t>
          </a:r>
          <a:r>
            <a:rPr lang="it-IT" sz="2400" dirty="0" smtClean="0"/>
            <a:t>infettivo con rischio trasmissione infezione e da ambienti dove hanno soggiornato persone con malattie infettive</a:t>
          </a:r>
          <a:br>
            <a:rPr lang="it-IT" sz="2400" dirty="0" smtClean="0"/>
          </a:br>
          <a:r>
            <a:rPr lang="it-IT" sz="2400" dirty="0" smtClean="0"/>
            <a:t>-tutti i </a:t>
          </a:r>
          <a:r>
            <a:rPr lang="it-IT" sz="2400" u="sng" dirty="0" smtClean="0"/>
            <a:t>rifiuti che sono contaminati da sangue </a:t>
          </a:r>
          <a:r>
            <a:rPr lang="it-IT" sz="2400" dirty="0" smtClean="0"/>
            <a:t>visibile, liquidi corporei provenienti da pazienti con malattie infettive trasmissibili attraverso secrezioni</a:t>
          </a:r>
          <a:br>
            <a:rPr lang="it-IT" sz="2400" dirty="0" smtClean="0"/>
          </a:br>
          <a:r>
            <a:rPr lang="it-IT" sz="2400" dirty="0" smtClean="0"/>
            <a:t>-</a:t>
          </a:r>
          <a:r>
            <a:rPr lang="it-IT" sz="2400" u="sng" dirty="0" smtClean="0"/>
            <a:t>rifiuti contenenti liquido seminale</a:t>
          </a:r>
          <a:r>
            <a:rPr lang="it-IT" sz="2400" dirty="0" smtClean="0"/>
            <a:t>, secrezioni vaginali, liquido cerebro-spinale, pleurico, sinoviale, amniotico, peritoneale, pericardio</a:t>
          </a:r>
          <a:br>
            <a:rPr lang="it-IT" sz="2400" dirty="0" smtClean="0"/>
          </a:br>
          <a:r>
            <a:rPr lang="it-IT" sz="2400" dirty="0" smtClean="0"/>
            <a:t>-</a:t>
          </a:r>
          <a:r>
            <a:rPr lang="it-IT" sz="2400" u="sng" dirty="0" smtClean="0"/>
            <a:t>rifiuti da attività veterinaria </a:t>
          </a:r>
          <a:r>
            <a:rPr lang="it-IT" sz="2400" dirty="0" smtClean="0"/>
            <a:t>contaminati da agenti patogeni</a:t>
          </a:r>
          <a:r>
            <a:rPr lang="it-IT" sz="2200" dirty="0" smtClean="0"/>
            <a:t>.</a:t>
          </a:r>
          <a:endParaRPr lang="it-IT" sz="2200" dirty="0"/>
        </a:p>
      </dgm:t>
    </dgm:pt>
    <dgm:pt modelId="{C1553917-DC09-4B66-9D69-B2638DDE8882}" type="parTrans" cxnId="{2BE0B55E-7604-4450-ADC4-586AFCBD4D39}">
      <dgm:prSet/>
      <dgm:spPr/>
      <dgm:t>
        <a:bodyPr/>
        <a:lstStyle/>
        <a:p>
          <a:endParaRPr lang="it-IT"/>
        </a:p>
      </dgm:t>
    </dgm:pt>
    <dgm:pt modelId="{BD930893-3530-4896-B90D-956C00F618EE}" type="sibTrans" cxnId="{2BE0B55E-7604-4450-ADC4-586AFCBD4D39}">
      <dgm:prSet/>
      <dgm:spPr/>
      <dgm:t>
        <a:bodyPr/>
        <a:lstStyle/>
        <a:p>
          <a:endParaRPr lang="it-IT"/>
        </a:p>
      </dgm:t>
    </dgm:pt>
    <dgm:pt modelId="{977B90B5-04F6-49DD-A87E-B070A29FFB15}" type="pres">
      <dgm:prSet presAssocID="{B5EB930D-2A86-440F-B1A0-F3435DDF79EB}" presName="linear" presStyleCnt="0">
        <dgm:presLayoutVars>
          <dgm:animLvl val="lvl"/>
          <dgm:resizeHandles val="exact"/>
        </dgm:presLayoutVars>
      </dgm:prSet>
      <dgm:spPr/>
      <dgm:t>
        <a:bodyPr/>
        <a:lstStyle/>
        <a:p>
          <a:endParaRPr lang="it-IT"/>
        </a:p>
      </dgm:t>
    </dgm:pt>
    <dgm:pt modelId="{4A62110A-6007-4ED7-94C4-20BD546BB54E}" type="pres">
      <dgm:prSet presAssocID="{B55D2A00-6EAA-4373-B923-8A539F12CBDA}" presName="parentText" presStyleLbl="node1" presStyleIdx="0" presStyleCnt="1">
        <dgm:presLayoutVars>
          <dgm:chMax val="0"/>
          <dgm:bulletEnabled val="1"/>
        </dgm:presLayoutVars>
      </dgm:prSet>
      <dgm:spPr/>
      <dgm:t>
        <a:bodyPr/>
        <a:lstStyle/>
        <a:p>
          <a:endParaRPr lang="it-IT"/>
        </a:p>
      </dgm:t>
    </dgm:pt>
  </dgm:ptLst>
  <dgm:cxnLst>
    <dgm:cxn modelId="{2BE0B55E-7604-4450-ADC4-586AFCBD4D39}" srcId="{B5EB930D-2A86-440F-B1A0-F3435DDF79EB}" destId="{B55D2A00-6EAA-4373-B923-8A539F12CBDA}" srcOrd="0" destOrd="0" parTransId="{C1553917-DC09-4B66-9D69-B2638DDE8882}" sibTransId="{BD930893-3530-4896-B90D-956C00F618EE}"/>
    <dgm:cxn modelId="{24D2FCA9-400D-4597-87B0-3AEB532F7A62}" type="presOf" srcId="{B5EB930D-2A86-440F-B1A0-F3435DDF79EB}" destId="{977B90B5-04F6-49DD-A87E-B070A29FFB15}" srcOrd="0" destOrd="0" presId="urn:microsoft.com/office/officeart/2005/8/layout/vList2"/>
    <dgm:cxn modelId="{BE705873-11C6-4822-975E-71DFBF459516}" type="presOf" srcId="{B55D2A00-6EAA-4373-B923-8A539F12CBDA}" destId="{4A62110A-6007-4ED7-94C4-20BD546BB54E}" srcOrd="0" destOrd="0" presId="urn:microsoft.com/office/officeart/2005/8/layout/vList2"/>
    <dgm:cxn modelId="{CB7C14CD-D861-463B-A686-B4BFB6196296}" type="presParOf" srcId="{977B90B5-04F6-49DD-A87E-B070A29FFB15}" destId="{4A62110A-6007-4ED7-94C4-20BD546BB54E}" srcOrd="0" destOrd="0" presId="urn:microsoft.com/office/officeart/2005/8/layout/vList2"/>
  </dgm:cxnLst>
  <dgm:bg/>
  <dgm:whole/>
</dgm:dataModel>
</file>

<file path=ppt/diagrams/data29.xml><?xml version="1.0" encoding="utf-8"?>
<dgm:dataModel xmlns:dgm="http://schemas.openxmlformats.org/drawingml/2006/diagram" xmlns:a="http://schemas.openxmlformats.org/drawingml/2006/main">
  <dgm:ptLst>
    <dgm:pt modelId="{B36BEF38-7C1B-48F5-AAAC-A68A94A2F6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7ABAF58-B5FA-468F-8E89-59905C352E73}">
      <dgm:prSet/>
      <dgm:spPr/>
      <dgm:t>
        <a:bodyPr/>
        <a:lstStyle/>
        <a:p>
          <a:pPr rtl="0"/>
          <a:r>
            <a:rPr lang="it-IT" b="1" dirty="0" smtClean="0"/>
            <a:t>2.Rifiuti sanitari pericolosi non a rischio infettivo</a:t>
          </a:r>
        </a:p>
        <a:p>
          <a:pPr rtl="0"/>
          <a:r>
            <a:rPr lang="it-IT" dirty="0" smtClean="0"/>
            <a:t/>
          </a:r>
          <a:br>
            <a:rPr lang="it-IT" dirty="0" smtClean="0"/>
          </a:br>
          <a:r>
            <a:rPr lang="it-IT" dirty="0" smtClean="0"/>
            <a:t>-rifiuti provenienti da laboratorio analisi, radiologico (solventi, reagenti, oli, mercurio, amianto, lampade fluorescenti, batterie).</a:t>
          </a:r>
          <a:endParaRPr lang="it-IT" dirty="0"/>
        </a:p>
      </dgm:t>
    </dgm:pt>
    <dgm:pt modelId="{1CF0A34B-D9AE-49B1-AAF3-6094374F2633}" type="parTrans" cxnId="{FC213C4B-1984-42E3-94BB-3FD7036941D0}">
      <dgm:prSet/>
      <dgm:spPr/>
      <dgm:t>
        <a:bodyPr/>
        <a:lstStyle/>
        <a:p>
          <a:endParaRPr lang="it-IT"/>
        </a:p>
      </dgm:t>
    </dgm:pt>
    <dgm:pt modelId="{20FE5ABC-2538-4AFB-B3F6-131113EB1EE9}" type="sibTrans" cxnId="{FC213C4B-1984-42E3-94BB-3FD7036941D0}">
      <dgm:prSet/>
      <dgm:spPr/>
      <dgm:t>
        <a:bodyPr/>
        <a:lstStyle/>
        <a:p>
          <a:endParaRPr lang="it-IT"/>
        </a:p>
      </dgm:t>
    </dgm:pt>
    <dgm:pt modelId="{E88B21D6-3F15-459B-A46B-726FFCB94898}" type="pres">
      <dgm:prSet presAssocID="{B36BEF38-7C1B-48F5-AAAC-A68A94A2F61C}" presName="linear" presStyleCnt="0">
        <dgm:presLayoutVars>
          <dgm:animLvl val="lvl"/>
          <dgm:resizeHandles val="exact"/>
        </dgm:presLayoutVars>
      </dgm:prSet>
      <dgm:spPr/>
      <dgm:t>
        <a:bodyPr/>
        <a:lstStyle/>
        <a:p>
          <a:endParaRPr lang="it-IT"/>
        </a:p>
      </dgm:t>
    </dgm:pt>
    <dgm:pt modelId="{CCF1FC34-33A4-4CF3-94BF-7284E1985DDF}" type="pres">
      <dgm:prSet presAssocID="{A7ABAF58-B5FA-468F-8E89-59905C352E73}" presName="parentText" presStyleLbl="node1" presStyleIdx="0" presStyleCnt="1">
        <dgm:presLayoutVars>
          <dgm:chMax val="0"/>
          <dgm:bulletEnabled val="1"/>
        </dgm:presLayoutVars>
      </dgm:prSet>
      <dgm:spPr/>
      <dgm:t>
        <a:bodyPr/>
        <a:lstStyle/>
        <a:p>
          <a:endParaRPr lang="it-IT"/>
        </a:p>
      </dgm:t>
    </dgm:pt>
  </dgm:ptLst>
  <dgm:cxnLst>
    <dgm:cxn modelId="{BB99A087-DB89-4114-BDA1-061B8194DFA3}" type="presOf" srcId="{A7ABAF58-B5FA-468F-8E89-59905C352E73}" destId="{CCF1FC34-33A4-4CF3-94BF-7284E1985DDF}" srcOrd="0" destOrd="0" presId="urn:microsoft.com/office/officeart/2005/8/layout/vList2"/>
    <dgm:cxn modelId="{FC213C4B-1984-42E3-94BB-3FD7036941D0}" srcId="{B36BEF38-7C1B-48F5-AAAC-A68A94A2F61C}" destId="{A7ABAF58-B5FA-468F-8E89-59905C352E73}" srcOrd="0" destOrd="0" parTransId="{1CF0A34B-D9AE-49B1-AAF3-6094374F2633}" sibTransId="{20FE5ABC-2538-4AFB-B3F6-131113EB1EE9}"/>
    <dgm:cxn modelId="{6DD5CDB1-5B57-497B-AF0D-4AA0D19347E8}" type="presOf" srcId="{B36BEF38-7C1B-48F5-AAAC-A68A94A2F61C}" destId="{E88B21D6-3F15-459B-A46B-726FFCB94898}" srcOrd="0" destOrd="0" presId="urn:microsoft.com/office/officeart/2005/8/layout/vList2"/>
    <dgm:cxn modelId="{8DAE9276-6183-4BB8-B8E4-D7F9BEDBB142}" type="presParOf" srcId="{E88B21D6-3F15-459B-A46B-726FFCB94898}" destId="{CCF1FC34-33A4-4CF3-94BF-7284E1985DDF}"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02B7EA6D-C209-48D3-8035-F7EA6C2887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59D50FAE-2811-48BC-AEFF-01101DF19E08}">
      <dgm:prSet/>
      <dgm:spPr/>
      <dgm:t>
        <a:bodyPr/>
        <a:lstStyle/>
        <a:p>
          <a:pPr rtl="0"/>
          <a:r>
            <a:rPr lang="it-IT" u="sng" dirty="0" err="1" smtClean="0"/>
            <a:t>DI</a:t>
          </a:r>
          <a:r>
            <a:rPr lang="it-IT" u="sng" dirty="0" smtClean="0"/>
            <a:t> COSA SI COSTITUISCE</a:t>
          </a:r>
          <a:r>
            <a:rPr lang="it-IT" dirty="0" smtClean="0"/>
            <a:t>?</a:t>
          </a:r>
          <a:endParaRPr lang="it-IT" dirty="0"/>
        </a:p>
      </dgm:t>
    </dgm:pt>
    <dgm:pt modelId="{F2B22B56-28A2-44D3-9402-FFAE43DC7631}" type="parTrans" cxnId="{8291C409-3DB0-498A-AAFC-685B40969E1D}">
      <dgm:prSet/>
      <dgm:spPr/>
      <dgm:t>
        <a:bodyPr/>
        <a:lstStyle/>
        <a:p>
          <a:endParaRPr lang="it-IT"/>
        </a:p>
      </dgm:t>
    </dgm:pt>
    <dgm:pt modelId="{6BE984BC-A1B6-42CD-8B5C-6CFF2BD5289B}" type="sibTrans" cxnId="{8291C409-3DB0-498A-AAFC-685B40969E1D}">
      <dgm:prSet/>
      <dgm:spPr/>
      <dgm:t>
        <a:bodyPr/>
        <a:lstStyle/>
        <a:p>
          <a:endParaRPr lang="it-IT"/>
        </a:p>
      </dgm:t>
    </dgm:pt>
    <dgm:pt modelId="{DC8E033A-B941-4463-9970-8A4214D2F7C6}" type="pres">
      <dgm:prSet presAssocID="{02B7EA6D-C209-48D3-8035-F7EA6C288778}" presName="linear" presStyleCnt="0">
        <dgm:presLayoutVars>
          <dgm:animLvl val="lvl"/>
          <dgm:resizeHandles val="exact"/>
        </dgm:presLayoutVars>
      </dgm:prSet>
      <dgm:spPr/>
      <dgm:t>
        <a:bodyPr/>
        <a:lstStyle/>
        <a:p>
          <a:endParaRPr lang="it-IT"/>
        </a:p>
      </dgm:t>
    </dgm:pt>
    <dgm:pt modelId="{99D8E664-CBCF-4912-A043-6ECDF607BF59}" type="pres">
      <dgm:prSet presAssocID="{59D50FAE-2811-48BC-AEFF-01101DF19E08}" presName="parentText" presStyleLbl="node1" presStyleIdx="0" presStyleCnt="1">
        <dgm:presLayoutVars>
          <dgm:chMax val="0"/>
          <dgm:bulletEnabled val="1"/>
        </dgm:presLayoutVars>
      </dgm:prSet>
      <dgm:spPr/>
      <dgm:t>
        <a:bodyPr/>
        <a:lstStyle/>
        <a:p>
          <a:endParaRPr lang="it-IT"/>
        </a:p>
      </dgm:t>
    </dgm:pt>
  </dgm:ptLst>
  <dgm:cxnLst>
    <dgm:cxn modelId="{41A01000-B4E4-4F89-A14C-8EE146887EA6}" type="presOf" srcId="{02B7EA6D-C209-48D3-8035-F7EA6C288778}" destId="{DC8E033A-B941-4463-9970-8A4214D2F7C6}" srcOrd="0" destOrd="0" presId="urn:microsoft.com/office/officeart/2005/8/layout/vList2"/>
    <dgm:cxn modelId="{8291C409-3DB0-498A-AAFC-685B40969E1D}" srcId="{02B7EA6D-C209-48D3-8035-F7EA6C288778}" destId="{59D50FAE-2811-48BC-AEFF-01101DF19E08}" srcOrd="0" destOrd="0" parTransId="{F2B22B56-28A2-44D3-9402-FFAE43DC7631}" sibTransId="{6BE984BC-A1B6-42CD-8B5C-6CFF2BD5289B}"/>
    <dgm:cxn modelId="{917FE672-4C16-4863-AD10-DCFDE1A8B951}" type="presOf" srcId="{59D50FAE-2811-48BC-AEFF-01101DF19E08}" destId="{99D8E664-CBCF-4912-A043-6ECDF607BF59}" srcOrd="0" destOrd="0" presId="urn:microsoft.com/office/officeart/2005/8/layout/vList2"/>
    <dgm:cxn modelId="{D6A346BB-C1D4-46BC-B145-667E68BCCBB5}" type="presParOf" srcId="{DC8E033A-B941-4463-9970-8A4214D2F7C6}" destId="{99D8E664-CBCF-4912-A043-6ECDF607BF59}" srcOrd="0" destOrd="0" presId="urn:microsoft.com/office/officeart/2005/8/layout/vList2"/>
  </dgm:cxnLst>
  <dgm:bg/>
  <dgm:whole/>
</dgm:dataModel>
</file>

<file path=ppt/diagrams/data30.xml><?xml version="1.0" encoding="utf-8"?>
<dgm:dataModel xmlns:dgm="http://schemas.openxmlformats.org/drawingml/2006/diagram" xmlns:a="http://schemas.openxmlformats.org/drawingml/2006/main">
  <dgm:ptLst>
    <dgm:pt modelId="{E7D14C39-7BD5-4B7A-9C75-6DA6CEDC7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578F79B-D87F-4762-9982-9DBEBC336E13}">
      <dgm:prSet/>
      <dgm:spPr/>
      <dgm:t>
        <a:bodyPr/>
        <a:lstStyle/>
        <a:p>
          <a:pPr rtl="0"/>
          <a:r>
            <a:rPr lang="it-IT" b="1" dirty="0" smtClean="0"/>
            <a:t>3.Rifiuti sanitari non pericolosi</a:t>
          </a:r>
        </a:p>
        <a:p>
          <a:pPr rtl="0"/>
          <a:r>
            <a:rPr lang="it-IT" dirty="0" smtClean="0"/>
            <a:t/>
          </a:r>
          <a:br>
            <a:rPr lang="it-IT" dirty="0" smtClean="0"/>
          </a:br>
          <a:r>
            <a:rPr lang="it-IT" dirty="0" smtClean="0"/>
            <a:t>-tutti i </a:t>
          </a:r>
          <a:r>
            <a:rPr lang="it-IT" u="sng" dirty="0" smtClean="0"/>
            <a:t>rifiuti assimilabili agli urbani </a:t>
          </a:r>
          <a:r>
            <a:rPr lang="it-IT" dirty="0" smtClean="0"/>
            <a:t>(pasti non provenienti da reparti infettivi, vetro, carta, plastica, metalli, imballaggi, giardinaggio, gessi, assorbenti, pannolini e pannoloni.</a:t>
          </a:r>
          <a:br>
            <a:rPr lang="it-IT" dirty="0" smtClean="0"/>
          </a:br>
          <a:endParaRPr lang="it-IT" dirty="0"/>
        </a:p>
      </dgm:t>
    </dgm:pt>
    <dgm:pt modelId="{7CBD90CF-A0EF-463D-82AE-F39FEDAFF7BF}" type="parTrans" cxnId="{52941019-F4F1-47DA-B651-D0551062BB8E}">
      <dgm:prSet/>
      <dgm:spPr/>
      <dgm:t>
        <a:bodyPr/>
        <a:lstStyle/>
        <a:p>
          <a:endParaRPr lang="it-IT"/>
        </a:p>
      </dgm:t>
    </dgm:pt>
    <dgm:pt modelId="{4DBA1744-495C-4F97-93DD-B9F09830A277}" type="sibTrans" cxnId="{52941019-F4F1-47DA-B651-D0551062BB8E}">
      <dgm:prSet/>
      <dgm:spPr/>
      <dgm:t>
        <a:bodyPr/>
        <a:lstStyle/>
        <a:p>
          <a:endParaRPr lang="it-IT"/>
        </a:p>
      </dgm:t>
    </dgm:pt>
    <dgm:pt modelId="{CA3B696E-8228-4172-88C6-AE45560934BA}" type="pres">
      <dgm:prSet presAssocID="{E7D14C39-7BD5-4B7A-9C75-6DA6CEDC792E}" presName="linear" presStyleCnt="0">
        <dgm:presLayoutVars>
          <dgm:animLvl val="lvl"/>
          <dgm:resizeHandles val="exact"/>
        </dgm:presLayoutVars>
      </dgm:prSet>
      <dgm:spPr/>
      <dgm:t>
        <a:bodyPr/>
        <a:lstStyle/>
        <a:p>
          <a:endParaRPr lang="it-IT"/>
        </a:p>
      </dgm:t>
    </dgm:pt>
    <dgm:pt modelId="{20CCEC0C-A81C-4E2F-B9D7-742A8A0DDCB5}" type="pres">
      <dgm:prSet presAssocID="{0578F79B-D87F-4762-9982-9DBEBC336E13}" presName="parentText" presStyleLbl="node1" presStyleIdx="0" presStyleCnt="1">
        <dgm:presLayoutVars>
          <dgm:chMax val="0"/>
          <dgm:bulletEnabled val="1"/>
        </dgm:presLayoutVars>
      </dgm:prSet>
      <dgm:spPr/>
      <dgm:t>
        <a:bodyPr/>
        <a:lstStyle/>
        <a:p>
          <a:endParaRPr lang="it-IT"/>
        </a:p>
      </dgm:t>
    </dgm:pt>
  </dgm:ptLst>
  <dgm:cxnLst>
    <dgm:cxn modelId="{54BE9670-62B6-4FA5-B3B2-2BAF908DBA23}" type="presOf" srcId="{E7D14C39-7BD5-4B7A-9C75-6DA6CEDC792E}" destId="{CA3B696E-8228-4172-88C6-AE45560934BA}" srcOrd="0" destOrd="0" presId="urn:microsoft.com/office/officeart/2005/8/layout/vList2"/>
    <dgm:cxn modelId="{98AEA694-0360-473B-9DF2-67DB3613419D}" type="presOf" srcId="{0578F79B-D87F-4762-9982-9DBEBC336E13}" destId="{20CCEC0C-A81C-4E2F-B9D7-742A8A0DDCB5}" srcOrd="0" destOrd="0" presId="urn:microsoft.com/office/officeart/2005/8/layout/vList2"/>
    <dgm:cxn modelId="{52941019-F4F1-47DA-B651-D0551062BB8E}" srcId="{E7D14C39-7BD5-4B7A-9C75-6DA6CEDC792E}" destId="{0578F79B-D87F-4762-9982-9DBEBC336E13}" srcOrd="0" destOrd="0" parTransId="{7CBD90CF-A0EF-463D-82AE-F39FEDAFF7BF}" sibTransId="{4DBA1744-495C-4F97-93DD-B9F09830A277}"/>
    <dgm:cxn modelId="{03B2ABA4-9549-4B9D-B6D9-5EA2EEED4319}" type="presParOf" srcId="{CA3B696E-8228-4172-88C6-AE45560934BA}" destId="{20CCEC0C-A81C-4E2F-B9D7-742A8A0DDCB5}" srcOrd="0" destOrd="0" presId="urn:microsoft.com/office/officeart/2005/8/layout/vList2"/>
  </dgm:cxnLst>
  <dgm:bg/>
  <dgm:whole/>
</dgm:dataModel>
</file>

<file path=ppt/diagrams/data31.xml><?xml version="1.0" encoding="utf-8"?>
<dgm:dataModel xmlns:dgm="http://schemas.openxmlformats.org/drawingml/2006/diagram" xmlns:a="http://schemas.openxmlformats.org/drawingml/2006/main">
  <dgm:ptLst>
    <dgm:pt modelId="{1E5B4B7B-AB35-4BD4-BD23-DA049369C0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31B549FD-2EE1-4E96-AF41-5FAB928AF23B}">
      <dgm:prSet/>
      <dgm:spPr/>
      <dgm:t>
        <a:bodyPr/>
        <a:lstStyle/>
        <a:p>
          <a:pPr rtl="0"/>
          <a:r>
            <a:rPr lang="it-IT" b="1" dirty="0" smtClean="0"/>
            <a:t>4.Rifiuti sanitari che richiedono particolari sistemi di gestione</a:t>
          </a:r>
        </a:p>
        <a:p>
          <a:pPr rtl="0"/>
          <a:r>
            <a:rPr lang="it-IT" dirty="0" smtClean="0"/>
            <a:t/>
          </a:r>
          <a:br>
            <a:rPr lang="it-IT" dirty="0" smtClean="0"/>
          </a:br>
          <a:r>
            <a:rPr lang="it-IT" dirty="0" smtClean="0"/>
            <a:t>-farmaci scaduti o inutilizzabili di qualsiasi tipo</a:t>
          </a:r>
          <a:br>
            <a:rPr lang="it-IT" dirty="0" smtClean="0"/>
          </a:br>
          <a:r>
            <a:rPr lang="it-IT" dirty="0" smtClean="0"/>
            <a:t>-organi e parti anatomiche non riconoscibili</a:t>
          </a:r>
          <a:br>
            <a:rPr lang="it-IT" dirty="0" smtClean="0"/>
          </a:br>
          <a:r>
            <a:rPr lang="it-IT" dirty="0" smtClean="0"/>
            <a:t>-animali e cavie da laboratorio</a:t>
          </a:r>
          <a:br>
            <a:rPr lang="it-IT" dirty="0" smtClean="0"/>
          </a:br>
          <a:r>
            <a:rPr lang="it-IT" dirty="0" smtClean="0"/>
            <a:t>-stupefacenti</a:t>
          </a:r>
        </a:p>
        <a:p>
          <a:pPr rtl="0"/>
          <a:r>
            <a:rPr lang="it-IT" dirty="0" smtClean="0"/>
            <a:t>-DATI SENSIBILI</a:t>
          </a:r>
        </a:p>
        <a:p>
          <a:pPr rtl="0"/>
          <a:endParaRPr lang="it-IT" dirty="0"/>
        </a:p>
      </dgm:t>
    </dgm:pt>
    <dgm:pt modelId="{C8FF7597-29F5-4ACE-AD6C-EB42865B8F60}" type="parTrans" cxnId="{AD893984-8724-4F6F-9803-15CEFE7E8F87}">
      <dgm:prSet/>
      <dgm:spPr/>
      <dgm:t>
        <a:bodyPr/>
        <a:lstStyle/>
        <a:p>
          <a:endParaRPr lang="it-IT"/>
        </a:p>
      </dgm:t>
    </dgm:pt>
    <dgm:pt modelId="{2AD8F42D-CB8E-47DC-9B78-6EE0C0BB0BD6}" type="sibTrans" cxnId="{AD893984-8724-4F6F-9803-15CEFE7E8F87}">
      <dgm:prSet/>
      <dgm:spPr/>
      <dgm:t>
        <a:bodyPr/>
        <a:lstStyle/>
        <a:p>
          <a:endParaRPr lang="it-IT"/>
        </a:p>
      </dgm:t>
    </dgm:pt>
    <dgm:pt modelId="{266CC44F-FF6C-41EE-B37A-86DC883190A5}" type="pres">
      <dgm:prSet presAssocID="{1E5B4B7B-AB35-4BD4-BD23-DA049369C05E}" presName="linear" presStyleCnt="0">
        <dgm:presLayoutVars>
          <dgm:animLvl val="lvl"/>
          <dgm:resizeHandles val="exact"/>
        </dgm:presLayoutVars>
      </dgm:prSet>
      <dgm:spPr/>
      <dgm:t>
        <a:bodyPr/>
        <a:lstStyle/>
        <a:p>
          <a:endParaRPr lang="it-IT"/>
        </a:p>
      </dgm:t>
    </dgm:pt>
    <dgm:pt modelId="{885D3EAF-5A70-4076-8783-B1DA6D2EA82A}" type="pres">
      <dgm:prSet presAssocID="{31B549FD-2EE1-4E96-AF41-5FAB928AF23B}" presName="parentText" presStyleLbl="node1" presStyleIdx="0" presStyleCnt="1" custLinFactNeighborY="351">
        <dgm:presLayoutVars>
          <dgm:chMax val="0"/>
          <dgm:bulletEnabled val="1"/>
        </dgm:presLayoutVars>
      </dgm:prSet>
      <dgm:spPr/>
      <dgm:t>
        <a:bodyPr/>
        <a:lstStyle/>
        <a:p>
          <a:endParaRPr lang="it-IT"/>
        </a:p>
      </dgm:t>
    </dgm:pt>
  </dgm:ptLst>
  <dgm:cxnLst>
    <dgm:cxn modelId="{B6FF50B2-D05E-447B-8390-51BD119C40EF}" type="presOf" srcId="{1E5B4B7B-AB35-4BD4-BD23-DA049369C05E}" destId="{266CC44F-FF6C-41EE-B37A-86DC883190A5}" srcOrd="0" destOrd="0" presId="urn:microsoft.com/office/officeart/2005/8/layout/vList2"/>
    <dgm:cxn modelId="{AD893984-8724-4F6F-9803-15CEFE7E8F87}" srcId="{1E5B4B7B-AB35-4BD4-BD23-DA049369C05E}" destId="{31B549FD-2EE1-4E96-AF41-5FAB928AF23B}" srcOrd="0" destOrd="0" parTransId="{C8FF7597-29F5-4ACE-AD6C-EB42865B8F60}" sibTransId="{2AD8F42D-CB8E-47DC-9B78-6EE0C0BB0BD6}"/>
    <dgm:cxn modelId="{D5667CF6-B172-4886-A1B0-F961F4D9F6C1}" type="presOf" srcId="{31B549FD-2EE1-4E96-AF41-5FAB928AF23B}" destId="{885D3EAF-5A70-4076-8783-B1DA6D2EA82A}" srcOrd="0" destOrd="0" presId="urn:microsoft.com/office/officeart/2005/8/layout/vList2"/>
    <dgm:cxn modelId="{7DDDB7C3-6CA8-48FC-87EC-4CE7A4E21123}" type="presParOf" srcId="{266CC44F-FF6C-41EE-B37A-86DC883190A5}" destId="{885D3EAF-5A70-4076-8783-B1DA6D2EA82A}" srcOrd="0" destOrd="0" presId="urn:microsoft.com/office/officeart/2005/8/layout/vList2"/>
  </dgm:cxnLst>
  <dgm:bg/>
  <dgm:whole/>
</dgm:dataModel>
</file>

<file path=ppt/diagrams/data32.xml><?xml version="1.0" encoding="utf-8"?>
<dgm:dataModel xmlns:dgm="http://schemas.openxmlformats.org/drawingml/2006/diagram" xmlns:a="http://schemas.openxmlformats.org/drawingml/2006/main">
  <dgm:ptLst>
    <dgm:pt modelId="{AA837693-43AF-486D-9980-716EE55716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A00DAE1E-AFA3-4F99-BBF7-74A26FCB97BB}">
      <dgm:prSet/>
      <dgm:spPr/>
      <dgm:t>
        <a:bodyPr/>
        <a:lstStyle/>
        <a:p>
          <a:pPr rtl="0"/>
          <a:r>
            <a:rPr lang="it-IT" dirty="0" smtClean="0"/>
            <a:t>I CONTENITORI PER RIFIUTI SANITARI PERICOLOSI DEVONO AVERE UN'ETICHETTA CON LA LETTERA "R" SU SFONDO GIALLO E UN'ETICHETTA CHE INDICA LA CLASSE </a:t>
          </a:r>
          <a:r>
            <a:rPr lang="it-IT" dirty="0" err="1" smtClean="0"/>
            <a:t>DI</a:t>
          </a:r>
          <a:r>
            <a:rPr lang="it-IT" dirty="0" smtClean="0"/>
            <a:t> PERICOLOSITA' (es. tossico, infettivo, ecc.)</a:t>
          </a:r>
          <a:endParaRPr lang="it-IT" dirty="0"/>
        </a:p>
      </dgm:t>
    </dgm:pt>
    <dgm:pt modelId="{DD57571E-4C85-4B35-B6BC-7899273438CF}" type="parTrans" cxnId="{FA1499D9-38A1-4D91-A45B-93A399D1E605}">
      <dgm:prSet/>
      <dgm:spPr/>
      <dgm:t>
        <a:bodyPr/>
        <a:lstStyle/>
        <a:p>
          <a:endParaRPr lang="it-IT"/>
        </a:p>
      </dgm:t>
    </dgm:pt>
    <dgm:pt modelId="{9B909A78-BE4C-40B8-9ED5-8C37095738AD}" type="sibTrans" cxnId="{FA1499D9-38A1-4D91-A45B-93A399D1E605}">
      <dgm:prSet/>
      <dgm:spPr/>
      <dgm:t>
        <a:bodyPr/>
        <a:lstStyle/>
        <a:p>
          <a:endParaRPr lang="it-IT"/>
        </a:p>
      </dgm:t>
    </dgm:pt>
    <dgm:pt modelId="{C6D60174-5637-42A4-BF5B-78A910ED9068}" type="pres">
      <dgm:prSet presAssocID="{AA837693-43AF-486D-9980-716EE5571675}" presName="linear" presStyleCnt="0">
        <dgm:presLayoutVars>
          <dgm:animLvl val="lvl"/>
          <dgm:resizeHandles val="exact"/>
        </dgm:presLayoutVars>
      </dgm:prSet>
      <dgm:spPr/>
      <dgm:t>
        <a:bodyPr/>
        <a:lstStyle/>
        <a:p>
          <a:endParaRPr lang="it-IT"/>
        </a:p>
      </dgm:t>
    </dgm:pt>
    <dgm:pt modelId="{8764BBEF-69F1-4818-9DA3-C3FCC028A09D}" type="pres">
      <dgm:prSet presAssocID="{A00DAE1E-AFA3-4F99-BBF7-74A26FCB97BB}" presName="parentText" presStyleLbl="node1" presStyleIdx="0" presStyleCnt="1">
        <dgm:presLayoutVars>
          <dgm:chMax val="0"/>
          <dgm:bulletEnabled val="1"/>
        </dgm:presLayoutVars>
      </dgm:prSet>
      <dgm:spPr/>
      <dgm:t>
        <a:bodyPr/>
        <a:lstStyle/>
        <a:p>
          <a:endParaRPr lang="it-IT"/>
        </a:p>
      </dgm:t>
    </dgm:pt>
  </dgm:ptLst>
  <dgm:cxnLst>
    <dgm:cxn modelId="{F07D5369-07B6-48AA-959D-1618AD47D91A}" type="presOf" srcId="{AA837693-43AF-486D-9980-716EE5571675}" destId="{C6D60174-5637-42A4-BF5B-78A910ED9068}" srcOrd="0" destOrd="0" presId="urn:microsoft.com/office/officeart/2005/8/layout/vList2"/>
    <dgm:cxn modelId="{D32B94FA-115C-412D-B6AE-D617228D9C7D}" type="presOf" srcId="{A00DAE1E-AFA3-4F99-BBF7-74A26FCB97BB}" destId="{8764BBEF-69F1-4818-9DA3-C3FCC028A09D}" srcOrd="0" destOrd="0" presId="urn:microsoft.com/office/officeart/2005/8/layout/vList2"/>
    <dgm:cxn modelId="{FA1499D9-38A1-4D91-A45B-93A399D1E605}" srcId="{AA837693-43AF-486D-9980-716EE5571675}" destId="{A00DAE1E-AFA3-4F99-BBF7-74A26FCB97BB}" srcOrd="0" destOrd="0" parTransId="{DD57571E-4C85-4B35-B6BC-7899273438CF}" sibTransId="{9B909A78-BE4C-40B8-9ED5-8C37095738AD}"/>
    <dgm:cxn modelId="{A9B368D3-D064-4BC6-9C9E-F849861B581F}" type="presParOf" srcId="{C6D60174-5637-42A4-BF5B-78A910ED9068}" destId="{8764BBEF-69F1-4818-9DA3-C3FCC028A09D}" srcOrd="0" destOrd="0" presId="urn:microsoft.com/office/officeart/2005/8/layout/vList2"/>
  </dgm:cxnLst>
  <dgm:bg/>
  <dgm:whole/>
</dgm:dataModel>
</file>

<file path=ppt/diagrams/data33.xml><?xml version="1.0" encoding="utf-8"?>
<dgm:dataModel xmlns:dgm="http://schemas.openxmlformats.org/drawingml/2006/diagram" xmlns:a="http://schemas.openxmlformats.org/drawingml/2006/main">
  <dgm:ptLst>
    <dgm:pt modelId="{0E6A54D7-20A5-428D-9F33-DFBA61D88016}" type="doc">
      <dgm:prSet loTypeId="urn:microsoft.com/office/officeart/2005/8/layout/arrow6" loCatId="relationship" qsTypeId="urn:microsoft.com/office/officeart/2005/8/quickstyle/simple1" qsCatId="simple" csTypeId="urn:microsoft.com/office/officeart/2005/8/colors/accent1_2" csCatId="accent1"/>
      <dgm:spPr/>
      <dgm:t>
        <a:bodyPr/>
        <a:lstStyle/>
        <a:p>
          <a:endParaRPr lang="it-IT"/>
        </a:p>
      </dgm:t>
    </dgm:pt>
    <dgm:pt modelId="{E3FDD1FC-9140-4295-BFB3-34DA2256EE03}">
      <dgm:prSet/>
      <dgm:spPr/>
      <dgm:t>
        <a:bodyPr/>
        <a:lstStyle/>
        <a:p>
          <a:pPr rtl="0"/>
          <a:r>
            <a:rPr lang="it-IT" dirty="0" smtClean="0"/>
            <a:t>ANOMALIE</a:t>
          </a:r>
          <a:endParaRPr lang="it-IT" dirty="0"/>
        </a:p>
      </dgm:t>
    </dgm:pt>
    <dgm:pt modelId="{8CDCA92C-4E4E-4CBC-8F8F-482E81A9BEA9}" type="parTrans" cxnId="{7CFF4E2C-0DD3-4090-8702-26CF07439AA4}">
      <dgm:prSet/>
      <dgm:spPr/>
      <dgm:t>
        <a:bodyPr/>
        <a:lstStyle/>
        <a:p>
          <a:endParaRPr lang="it-IT"/>
        </a:p>
      </dgm:t>
    </dgm:pt>
    <dgm:pt modelId="{404F4F19-A036-4CB4-9D08-86A299A3536A}" type="sibTrans" cxnId="{7CFF4E2C-0DD3-4090-8702-26CF07439AA4}">
      <dgm:prSet/>
      <dgm:spPr/>
      <dgm:t>
        <a:bodyPr/>
        <a:lstStyle/>
        <a:p>
          <a:endParaRPr lang="it-IT"/>
        </a:p>
      </dgm:t>
    </dgm:pt>
    <dgm:pt modelId="{1510B37A-597B-4C89-8808-443A90A51813}" type="pres">
      <dgm:prSet presAssocID="{0E6A54D7-20A5-428D-9F33-DFBA61D88016}" presName="compositeShape" presStyleCnt="0">
        <dgm:presLayoutVars>
          <dgm:chMax val="2"/>
          <dgm:dir/>
          <dgm:resizeHandles val="exact"/>
        </dgm:presLayoutVars>
      </dgm:prSet>
      <dgm:spPr/>
      <dgm:t>
        <a:bodyPr/>
        <a:lstStyle/>
        <a:p>
          <a:endParaRPr lang="it-IT"/>
        </a:p>
      </dgm:t>
    </dgm:pt>
    <dgm:pt modelId="{3BE1D4AE-936E-42D7-9D04-910AF49C1C5D}" type="pres">
      <dgm:prSet presAssocID="{0E6A54D7-20A5-428D-9F33-DFBA61D88016}" presName="ribbon" presStyleLbl="node1" presStyleIdx="0" presStyleCnt="1"/>
      <dgm:spPr/>
    </dgm:pt>
    <dgm:pt modelId="{371DC8F2-41D1-4D1F-A1D8-3D7773566B82}" type="pres">
      <dgm:prSet presAssocID="{0E6A54D7-20A5-428D-9F33-DFBA61D88016}" presName="leftArrowText" presStyleLbl="node1" presStyleIdx="0" presStyleCnt="1">
        <dgm:presLayoutVars>
          <dgm:chMax val="0"/>
          <dgm:bulletEnabled val="1"/>
        </dgm:presLayoutVars>
      </dgm:prSet>
      <dgm:spPr/>
      <dgm:t>
        <a:bodyPr/>
        <a:lstStyle/>
        <a:p>
          <a:endParaRPr lang="it-IT"/>
        </a:p>
      </dgm:t>
    </dgm:pt>
    <dgm:pt modelId="{0E323C01-BDBA-4C3D-9B10-767A952F88FF}" type="pres">
      <dgm:prSet presAssocID="{0E6A54D7-20A5-428D-9F33-DFBA61D88016}" presName="rightArrowText" presStyleLbl="node1" presStyleIdx="0" presStyleCnt="1">
        <dgm:presLayoutVars>
          <dgm:chMax val="0"/>
          <dgm:bulletEnabled val="1"/>
        </dgm:presLayoutVars>
      </dgm:prSet>
      <dgm:spPr/>
    </dgm:pt>
  </dgm:ptLst>
  <dgm:cxnLst>
    <dgm:cxn modelId="{FC9E688A-B28D-4EAD-AB73-6AB85244D561}" type="presOf" srcId="{E3FDD1FC-9140-4295-BFB3-34DA2256EE03}" destId="{371DC8F2-41D1-4D1F-A1D8-3D7773566B82}" srcOrd="0" destOrd="0" presId="urn:microsoft.com/office/officeart/2005/8/layout/arrow6"/>
    <dgm:cxn modelId="{7CFF4E2C-0DD3-4090-8702-26CF07439AA4}" srcId="{0E6A54D7-20A5-428D-9F33-DFBA61D88016}" destId="{E3FDD1FC-9140-4295-BFB3-34DA2256EE03}" srcOrd="0" destOrd="0" parTransId="{8CDCA92C-4E4E-4CBC-8F8F-482E81A9BEA9}" sibTransId="{404F4F19-A036-4CB4-9D08-86A299A3536A}"/>
    <dgm:cxn modelId="{02CCA5CF-6DDA-4AFE-8818-FFDEBD29624E}" type="presOf" srcId="{0E6A54D7-20A5-428D-9F33-DFBA61D88016}" destId="{1510B37A-597B-4C89-8808-443A90A51813}" srcOrd="0" destOrd="0" presId="urn:microsoft.com/office/officeart/2005/8/layout/arrow6"/>
    <dgm:cxn modelId="{DA8DA242-FB74-4ECC-9071-FD756ED5B999}" type="presParOf" srcId="{1510B37A-597B-4C89-8808-443A90A51813}" destId="{3BE1D4AE-936E-42D7-9D04-910AF49C1C5D}" srcOrd="0" destOrd="0" presId="urn:microsoft.com/office/officeart/2005/8/layout/arrow6"/>
    <dgm:cxn modelId="{772D6DE1-A70F-4224-B1F2-D6520622809E}" type="presParOf" srcId="{1510B37A-597B-4C89-8808-443A90A51813}" destId="{371DC8F2-41D1-4D1F-A1D8-3D7773566B82}" srcOrd="1" destOrd="0" presId="urn:microsoft.com/office/officeart/2005/8/layout/arrow6"/>
    <dgm:cxn modelId="{3BD4DA69-F39A-4549-81D4-57744E13C298}" type="presParOf" srcId="{1510B37A-597B-4C89-8808-443A90A51813}" destId="{0E323C01-BDBA-4C3D-9B10-767A952F88FF}" srcOrd="2" destOrd="0" presId="urn:microsoft.com/office/officeart/2005/8/layout/arrow6"/>
  </dgm:cxnLst>
  <dgm:bg/>
  <dgm:whole/>
</dgm:dataModel>
</file>

<file path=ppt/diagrams/data34.xml><?xml version="1.0" encoding="utf-8"?>
<dgm:dataModel xmlns:dgm="http://schemas.openxmlformats.org/drawingml/2006/diagram" xmlns:a="http://schemas.openxmlformats.org/drawingml/2006/main">
  <dgm:ptLst>
    <dgm:pt modelId="{F601465E-7C4A-4CDD-A5A2-E47A43BF1F3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E84B273A-F340-46BD-90E9-9BB6D9D637F9}">
      <dgm:prSet/>
      <dgm:spPr/>
      <dgm:t>
        <a:bodyPr/>
        <a:lstStyle/>
        <a:p>
          <a:pPr rtl="0"/>
          <a:r>
            <a:rPr lang="it-IT" dirty="0" smtClean="0"/>
            <a:t>1. Nel caso in cui i contenitori presentano delle anomalie ( perdita di liquido, rottura del sacco o contenitore ) è opportuno segnalare il fatto al coordinatore di UO o servizio, e riconfezionare l’imballaggio/ contenitore utilizzando oltre ai guanti anche gli occhiali e camice di protezione.</a:t>
          </a:r>
          <a:endParaRPr lang="it-IT" dirty="0"/>
        </a:p>
      </dgm:t>
    </dgm:pt>
    <dgm:pt modelId="{43A35862-0E61-433B-B676-267608D684BB}" type="parTrans" cxnId="{6F9FEBD6-AB35-4471-A304-6DB06C672DBB}">
      <dgm:prSet/>
      <dgm:spPr/>
      <dgm:t>
        <a:bodyPr/>
        <a:lstStyle/>
        <a:p>
          <a:endParaRPr lang="it-IT"/>
        </a:p>
      </dgm:t>
    </dgm:pt>
    <dgm:pt modelId="{BB3927EB-CFFF-47DF-8239-A72CBAF2EB02}" type="sibTrans" cxnId="{6F9FEBD6-AB35-4471-A304-6DB06C672DBB}">
      <dgm:prSet/>
      <dgm:spPr/>
      <dgm:t>
        <a:bodyPr/>
        <a:lstStyle/>
        <a:p>
          <a:endParaRPr lang="it-IT"/>
        </a:p>
      </dgm:t>
    </dgm:pt>
    <dgm:pt modelId="{B0998EE5-1F5C-4915-99F5-6C9625F6E450}" type="pres">
      <dgm:prSet presAssocID="{F601465E-7C4A-4CDD-A5A2-E47A43BF1F3F}" presName="linear" presStyleCnt="0">
        <dgm:presLayoutVars>
          <dgm:animLvl val="lvl"/>
          <dgm:resizeHandles val="exact"/>
        </dgm:presLayoutVars>
      </dgm:prSet>
      <dgm:spPr/>
      <dgm:t>
        <a:bodyPr/>
        <a:lstStyle/>
        <a:p>
          <a:endParaRPr lang="it-IT"/>
        </a:p>
      </dgm:t>
    </dgm:pt>
    <dgm:pt modelId="{AC6A1399-466E-4915-BE44-73FD1A2DDBBD}" type="pres">
      <dgm:prSet presAssocID="{E84B273A-F340-46BD-90E9-9BB6D9D637F9}" presName="parentText" presStyleLbl="node1" presStyleIdx="0" presStyleCnt="1">
        <dgm:presLayoutVars>
          <dgm:chMax val="0"/>
          <dgm:bulletEnabled val="1"/>
        </dgm:presLayoutVars>
      </dgm:prSet>
      <dgm:spPr/>
      <dgm:t>
        <a:bodyPr/>
        <a:lstStyle/>
        <a:p>
          <a:endParaRPr lang="it-IT"/>
        </a:p>
      </dgm:t>
    </dgm:pt>
  </dgm:ptLst>
  <dgm:cxnLst>
    <dgm:cxn modelId="{6F9FEBD6-AB35-4471-A304-6DB06C672DBB}" srcId="{F601465E-7C4A-4CDD-A5A2-E47A43BF1F3F}" destId="{E84B273A-F340-46BD-90E9-9BB6D9D637F9}" srcOrd="0" destOrd="0" parTransId="{43A35862-0E61-433B-B676-267608D684BB}" sibTransId="{BB3927EB-CFFF-47DF-8239-A72CBAF2EB02}"/>
    <dgm:cxn modelId="{947A51A7-2E14-47EE-A959-C15B31D8FE02}" type="presOf" srcId="{E84B273A-F340-46BD-90E9-9BB6D9D637F9}" destId="{AC6A1399-466E-4915-BE44-73FD1A2DDBBD}" srcOrd="0" destOrd="0" presId="urn:microsoft.com/office/officeart/2005/8/layout/vList2"/>
    <dgm:cxn modelId="{7A75842D-123F-4999-AFCA-3C1BE5AC6398}" type="presOf" srcId="{F601465E-7C4A-4CDD-A5A2-E47A43BF1F3F}" destId="{B0998EE5-1F5C-4915-99F5-6C9625F6E450}" srcOrd="0" destOrd="0" presId="urn:microsoft.com/office/officeart/2005/8/layout/vList2"/>
    <dgm:cxn modelId="{69B07C57-944F-4905-ABA0-E2B6289BAD83}" type="presParOf" srcId="{B0998EE5-1F5C-4915-99F5-6C9625F6E450}" destId="{AC6A1399-466E-4915-BE44-73FD1A2DDBBD}" srcOrd="0" destOrd="0" presId="urn:microsoft.com/office/officeart/2005/8/layout/vList2"/>
  </dgm:cxnLst>
  <dgm:bg/>
  <dgm:whole/>
</dgm:dataModel>
</file>

<file path=ppt/diagrams/data35.xml><?xml version="1.0" encoding="utf-8"?>
<dgm:dataModel xmlns:dgm="http://schemas.openxmlformats.org/drawingml/2006/diagram" xmlns:a="http://schemas.openxmlformats.org/drawingml/2006/main">
  <dgm:ptLst>
    <dgm:pt modelId="{51F2D0F4-A178-4627-8E3F-72754C3D987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300E9B23-AA94-4918-BA52-A214C101BAA4}">
      <dgm:prSet/>
      <dgm:spPr/>
      <dgm:t>
        <a:bodyPr/>
        <a:lstStyle/>
        <a:p>
          <a:pPr rtl="0"/>
          <a:r>
            <a:rPr lang="it-IT" dirty="0" smtClean="0"/>
            <a:t>2.Nel caso in cui ci si sporchi e/ o schizzi segnalare l’accaduto al coordinatore di UO o servizio, e attivare la procedura di denuncia dell’infortunio biologico</a:t>
          </a:r>
          <a:endParaRPr lang="it-IT" dirty="0"/>
        </a:p>
      </dgm:t>
    </dgm:pt>
    <dgm:pt modelId="{4B6DA2D5-AEBF-484F-9671-FFA54158CE90}" type="parTrans" cxnId="{BC899165-FAC1-4F5A-9725-11518ABB7E97}">
      <dgm:prSet/>
      <dgm:spPr/>
      <dgm:t>
        <a:bodyPr/>
        <a:lstStyle/>
        <a:p>
          <a:endParaRPr lang="it-IT"/>
        </a:p>
      </dgm:t>
    </dgm:pt>
    <dgm:pt modelId="{83BE1663-6FB9-4904-BF93-7A81E804C6A9}" type="sibTrans" cxnId="{BC899165-FAC1-4F5A-9725-11518ABB7E97}">
      <dgm:prSet/>
      <dgm:spPr/>
      <dgm:t>
        <a:bodyPr/>
        <a:lstStyle/>
        <a:p>
          <a:endParaRPr lang="it-IT"/>
        </a:p>
      </dgm:t>
    </dgm:pt>
    <dgm:pt modelId="{07F3013A-1E3F-464A-9752-B1F36F01BAB0}" type="pres">
      <dgm:prSet presAssocID="{51F2D0F4-A178-4627-8E3F-72754C3D987E}" presName="linear" presStyleCnt="0">
        <dgm:presLayoutVars>
          <dgm:animLvl val="lvl"/>
          <dgm:resizeHandles val="exact"/>
        </dgm:presLayoutVars>
      </dgm:prSet>
      <dgm:spPr/>
      <dgm:t>
        <a:bodyPr/>
        <a:lstStyle/>
        <a:p>
          <a:endParaRPr lang="it-IT"/>
        </a:p>
      </dgm:t>
    </dgm:pt>
    <dgm:pt modelId="{5CF4E6A6-98E1-465E-BED2-054DCC143F82}" type="pres">
      <dgm:prSet presAssocID="{300E9B23-AA94-4918-BA52-A214C101BAA4}" presName="parentText" presStyleLbl="node1" presStyleIdx="0" presStyleCnt="1">
        <dgm:presLayoutVars>
          <dgm:chMax val="0"/>
          <dgm:bulletEnabled val="1"/>
        </dgm:presLayoutVars>
      </dgm:prSet>
      <dgm:spPr/>
      <dgm:t>
        <a:bodyPr/>
        <a:lstStyle/>
        <a:p>
          <a:endParaRPr lang="it-IT"/>
        </a:p>
      </dgm:t>
    </dgm:pt>
  </dgm:ptLst>
  <dgm:cxnLst>
    <dgm:cxn modelId="{BC899165-FAC1-4F5A-9725-11518ABB7E97}" srcId="{51F2D0F4-A178-4627-8E3F-72754C3D987E}" destId="{300E9B23-AA94-4918-BA52-A214C101BAA4}" srcOrd="0" destOrd="0" parTransId="{4B6DA2D5-AEBF-484F-9671-FFA54158CE90}" sibTransId="{83BE1663-6FB9-4904-BF93-7A81E804C6A9}"/>
    <dgm:cxn modelId="{466A6B37-6FAA-4B99-A660-7892CB00AE43}" type="presOf" srcId="{300E9B23-AA94-4918-BA52-A214C101BAA4}" destId="{5CF4E6A6-98E1-465E-BED2-054DCC143F82}" srcOrd="0" destOrd="0" presId="urn:microsoft.com/office/officeart/2005/8/layout/vList2"/>
    <dgm:cxn modelId="{F3CB1553-C8E5-47C2-96D5-529AB1814EE8}" type="presOf" srcId="{51F2D0F4-A178-4627-8E3F-72754C3D987E}" destId="{07F3013A-1E3F-464A-9752-B1F36F01BAB0}" srcOrd="0" destOrd="0" presId="urn:microsoft.com/office/officeart/2005/8/layout/vList2"/>
    <dgm:cxn modelId="{A72D6AF0-4619-4408-A369-7234EFB14682}" type="presParOf" srcId="{07F3013A-1E3F-464A-9752-B1F36F01BAB0}" destId="{5CF4E6A6-98E1-465E-BED2-054DCC143F82}" srcOrd="0" destOrd="0" presId="urn:microsoft.com/office/officeart/2005/8/layout/vList2"/>
  </dgm:cxnLst>
  <dgm:bg/>
  <dgm:whole/>
</dgm:dataModel>
</file>

<file path=ppt/diagrams/data36.xml><?xml version="1.0" encoding="utf-8"?>
<dgm:dataModel xmlns:dgm="http://schemas.openxmlformats.org/drawingml/2006/diagram" xmlns:a="http://schemas.openxmlformats.org/drawingml/2006/main">
  <dgm:ptLst>
    <dgm:pt modelId="{F6B0A967-795A-4F36-9DDC-AD3A0C1AC116}"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it-IT"/>
        </a:p>
      </dgm:t>
    </dgm:pt>
    <dgm:pt modelId="{FAA19E9C-9148-4348-9478-FD00BA08B8CC}">
      <dgm:prSet/>
      <dgm:spPr/>
      <dgm:t>
        <a:bodyPr/>
        <a:lstStyle/>
        <a:p>
          <a:pPr rtl="0"/>
          <a:r>
            <a:rPr lang="it-IT" dirty="0" smtClean="0"/>
            <a:t>DPI </a:t>
          </a:r>
          <a:endParaRPr lang="it-IT" dirty="0"/>
        </a:p>
      </dgm:t>
    </dgm:pt>
    <dgm:pt modelId="{1ADDF58E-1375-486C-85E5-E986BBA613CB}" type="parTrans" cxnId="{6A7BB36A-922F-49E7-AAD2-06AD6266B7E2}">
      <dgm:prSet/>
      <dgm:spPr/>
      <dgm:t>
        <a:bodyPr/>
        <a:lstStyle/>
        <a:p>
          <a:endParaRPr lang="it-IT"/>
        </a:p>
      </dgm:t>
    </dgm:pt>
    <dgm:pt modelId="{975A7482-52B5-4192-B178-B11A77F9ABF6}" type="sibTrans" cxnId="{6A7BB36A-922F-49E7-AAD2-06AD6266B7E2}">
      <dgm:prSet/>
      <dgm:spPr/>
      <dgm:t>
        <a:bodyPr/>
        <a:lstStyle/>
        <a:p>
          <a:endParaRPr lang="it-IT"/>
        </a:p>
      </dgm:t>
    </dgm:pt>
    <dgm:pt modelId="{C0F83808-73AD-498B-8E1F-4DE3E2D315E2}">
      <dgm:prSet/>
      <dgm:spPr/>
      <dgm:t>
        <a:bodyPr/>
        <a:lstStyle/>
        <a:p>
          <a:pPr rtl="0"/>
          <a:r>
            <a:rPr lang="it-IT" dirty="0" smtClean="0"/>
            <a:t>DISPOSITIVI </a:t>
          </a:r>
          <a:r>
            <a:rPr lang="it-IT" dirty="0" err="1" smtClean="0"/>
            <a:t>DI</a:t>
          </a:r>
          <a:r>
            <a:rPr lang="it-IT" dirty="0" smtClean="0"/>
            <a:t> PROTEZIONE INDIVIDUALE</a:t>
          </a:r>
          <a:endParaRPr lang="it-IT" dirty="0"/>
        </a:p>
      </dgm:t>
    </dgm:pt>
    <dgm:pt modelId="{0A046514-B26E-47D9-9DDA-3200737A8B43}" type="parTrans" cxnId="{BC4B2ED7-8799-4F6C-8A7E-06A73F759A13}">
      <dgm:prSet/>
      <dgm:spPr/>
      <dgm:t>
        <a:bodyPr/>
        <a:lstStyle/>
        <a:p>
          <a:endParaRPr lang="it-IT"/>
        </a:p>
      </dgm:t>
    </dgm:pt>
    <dgm:pt modelId="{EAE5B19E-A18E-4FCB-A3F0-85053BF0BB60}" type="sibTrans" cxnId="{BC4B2ED7-8799-4F6C-8A7E-06A73F759A13}">
      <dgm:prSet/>
      <dgm:spPr/>
      <dgm:t>
        <a:bodyPr/>
        <a:lstStyle/>
        <a:p>
          <a:endParaRPr lang="it-IT"/>
        </a:p>
      </dgm:t>
    </dgm:pt>
    <dgm:pt modelId="{9B87AC56-EA28-4819-94C3-3BC4551F7A27}" type="pres">
      <dgm:prSet presAssocID="{F6B0A967-795A-4F36-9DDC-AD3A0C1AC116}" presName="Name0" presStyleCnt="0">
        <dgm:presLayoutVars>
          <dgm:dir/>
          <dgm:resizeHandles val="exact"/>
        </dgm:presLayoutVars>
      </dgm:prSet>
      <dgm:spPr/>
      <dgm:t>
        <a:bodyPr/>
        <a:lstStyle/>
        <a:p>
          <a:endParaRPr lang="it-IT"/>
        </a:p>
      </dgm:t>
    </dgm:pt>
    <dgm:pt modelId="{AF0B30FF-E7A3-4DB6-9E47-F93DEE7C1B6D}" type="pres">
      <dgm:prSet presAssocID="{FAA19E9C-9148-4348-9478-FD00BA08B8CC}" presName="node" presStyleLbl="node1" presStyleIdx="0" presStyleCnt="2">
        <dgm:presLayoutVars>
          <dgm:bulletEnabled val="1"/>
        </dgm:presLayoutVars>
      </dgm:prSet>
      <dgm:spPr/>
      <dgm:t>
        <a:bodyPr/>
        <a:lstStyle/>
        <a:p>
          <a:endParaRPr lang="it-IT"/>
        </a:p>
      </dgm:t>
    </dgm:pt>
    <dgm:pt modelId="{DBDE1392-2E8D-444B-AB17-757ED0D54406}" type="pres">
      <dgm:prSet presAssocID="{975A7482-52B5-4192-B178-B11A77F9ABF6}" presName="sibTrans" presStyleCnt="0"/>
      <dgm:spPr/>
    </dgm:pt>
    <dgm:pt modelId="{A9984393-768F-4ABF-B638-6342D8679192}" type="pres">
      <dgm:prSet presAssocID="{C0F83808-73AD-498B-8E1F-4DE3E2D315E2}" presName="node" presStyleLbl="node1" presStyleIdx="1" presStyleCnt="2">
        <dgm:presLayoutVars>
          <dgm:bulletEnabled val="1"/>
        </dgm:presLayoutVars>
      </dgm:prSet>
      <dgm:spPr/>
      <dgm:t>
        <a:bodyPr/>
        <a:lstStyle/>
        <a:p>
          <a:endParaRPr lang="it-IT"/>
        </a:p>
      </dgm:t>
    </dgm:pt>
  </dgm:ptLst>
  <dgm:cxnLst>
    <dgm:cxn modelId="{B8A821BD-ECEB-4A72-BC81-1D3687355B3D}" type="presOf" srcId="{C0F83808-73AD-498B-8E1F-4DE3E2D315E2}" destId="{A9984393-768F-4ABF-B638-6342D8679192}" srcOrd="0" destOrd="0" presId="urn:microsoft.com/office/officeart/2005/8/layout/hList6"/>
    <dgm:cxn modelId="{BC4B2ED7-8799-4F6C-8A7E-06A73F759A13}" srcId="{F6B0A967-795A-4F36-9DDC-AD3A0C1AC116}" destId="{C0F83808-73AD-498B-8E1F-4DE3E2D315E2}" srcOrd="1" destOrd="0" parTransId="{0A046514-B26E-47D9-9DDA-3200737A8B43}" sibTransId="{EAE5B19E-A18E-4FCB-A3F0-85053BF0BB60}"/>
    <dgm:cxn modelId="{D406B3E8-88FD-4E50-B17E-5883FC781521}" type="presOf" srcId="{FAA19E9C-9148-4348-9478-FD00BA08B8CC}" destId="{AF0B30FF-E7A3-4DB6-9E47-F93DEE7C1B6D}" srcOrd="0" destOrd="0" presId="urn:microsoft.com/office/officeart/2005/8/layout/hList6"/>
    <dgm:cxn modelId="{6A7BB36A-922F-49E7-AAD2-06AD6266B7E2}" srcId="{F6B0A967-795A-4F36-9DDC-AD3A0C1AC116}" destId="{FAA19E9C-9148-4348-9478-FD00BA08B8CC}" srcOrd="0" destOrd="0" parTransId="{1ADDF58E-1375-486C-85E5-E986BBA613CB}" sibTransId="{975A7482-52B5-4192-B178-B11A77F9ABF6}"/>
    <dgm:cxn modelId="{BD98A826-8A76-4FE0-AB62-2DF4C2493907}" type="presOf" srcId="{F6B0A967-795A-4F36-9DDC-AD3A0C1AC116}" destId="{9B87AC56-EA28-4819-94C3-3BC4551F7A27}" srcOrd="0" destOrd="0" presId="urn:microsoft.com/office/officeart/2005/8/layout/hList6"/>
    <dgm:cxn modelId="{BF323F6D-EC0D-4ECB-A793-FF42EA06A2EE}" type="presParOf" srcId="{9B87AC56-EA28-4819-94C3-3BC4551F7A27}" destId="{AF0B30FF-E7A3-4DB6-9E47-F93DEE7C1B6D}" srcOrd="0" destOrd="0" presId="urn:microsoft.com/office/officeart/2005/8/layout/hList6"/>
    <dgm:cxn modelId="{B15DEE09-D412-49DE-81E3-4E0969C9A837}" type="presParOf" srcId="{9B87AC56-EA28-4819-94C3-3BC4551F7A27}" destId="{DBDE1392-2E8D-444B-AB17-757ED0D54406}" srcOrd="1" destOrd="0" presId="urn:microsoft.com/office/officeart/2005/8/layout/hList6"/>
    <dgm:cxn modelId="{24DF00FE-D99E-4325-819F-C973C9FDCDE5}" type="presParOf" srcId="{9B87AC56-EA28-4819-94C3-3BC4551F7A27}" destId="{A9984393-768F-4ABF-B638-6342D8679192}" srcOrd="2" destOrd="0" presId="urn:microsoft.com/office/officeart/2005/8/layout/hList6"/>
  </dgm:cxnLst>
  <dgm:bg/>
  <dgm:whole/>
</dgm:dataModel>
</file>

<file path=ppt/diagrams/data37.xml><?xml version="1.0" encoding="utf-8"?>
<dgm:dataModel xmlns:dgm="http://schemas.openxmlformats.org/drawingml/2006/diagram" xmlns:a="http://schemas.openxmlformats.org/drawingml/2006/main">
  <dgm:ptLst>
    <dgm:pt modelId="{FC3B57C3-F262-477A-81BD-162A0977924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81D77FA6-8FC8-471D-B93B-31F89D23EB64}">
      <dgm:prSet/>
      <dgm:spPr/>
      <dgm:t>
        <a:bodyPr/>
        <a:lstStyle/>
        <a:p>
          <a:pPr rtl="0"/>
          <a:r>
            <a:rPr lang="it-IT" dirty="0" smtClean="0"/>
            <a:t>In entrambi i casi, i locali devono essere illuminati, avere contenitori per raccolta differenziata, avere materiali di pulizia e assorbimento in caso di versamento accidentale di liquidi, avere docce di emergenza e segnaletica che ricordi l'uso dei DPI.</a:t>
          </a:r>
          <a:endParaRPr lang="it-IT" dirty="0"/>
        </a:p>
      </dgm:t>
    </dgm:pt>
    <dgm:pt modelId="{AFE25D0B-3FA8-4B4A-8081-35328409D215}" type="parTrans" cxnId="{39DBFCCE-7723-4177-B918-A43EFB53A9D0}">
      <dgm:prSet/>
      <dgm:spPr/>
      <dgm:t>
        <a:bodyPr/>
        <a:lstStyle/>
        <a:p>
          <a:endParaRPr lang="it-IT"/>
        </a:p>
      </dgm:t>
    </dgm:pt>
    <dgm:pt modelId="{6DE34EF6-D5E1-4A95-A7CE-DCB12E9E72CB}" type="sibTrans" cxnId="{39DBFCCE-7723-4177-B918-A43EFB53A9D0}">
      <dgm:prSet/>
      <dgm:spPr/>
      <dgm:t>
        <a:bodyPr/>
        <a:lstStyle/>
        <a:p>
          <a:endParaRPr lang="it-IT"/>
        </a:p>
      </dgm:t>
    </dgm:pt>
    <dgm:pt modelId="{49EF4ABB-836B-42B9-B053-22E9F05E8E00}" type="pres">
      <dgm:prSet presAssocID="{FC3B57C3-F262-477A-81BD-162A0977924E}" presName="linearFlow" presStyleCnt="0">
        <dgm:presLayoutVars>
          <dgm:dir/>
          <dgm:resizeHandles val="exact"/>
        </dgm:presLayoutVars>
      </dgm:prSet>
      <dgm:spPr/>
      <dgm:t>
        <a:bodyPr/>
        <a:lstStyle/>
        <a:p>
          <a:endParaRPr lang="it-IT"/>
        </a:p>
      </dgm:t>
    </dgm:pt>
    <dgm:pt modelId="{839CD14F-8E17-42FF-B002-78D845AD63D2}" type="pres">
      <dgm:prSet presAssocID="{81D77FA6-8FC8-471D-B93B-31F89D23EB64}" presName="composite" presStyleCnt="0"/>
      <dgm:spPr/>
    </dgm:pt>
    <dgm:pt modelId="{0108041C-5F4B-4675-A30F-9DC3D842CBB6}" type="pres">
      <dgm:prSet presAssocID="{81D77FA6-8FC8-471D-B93B-31F89D23EB64}" presName="imgShp" presStyleLbl="fgImgPlace1" presStyleIdx="0" presStyleCnt="1"/>
      <dgm:spPr/>
    </dgm:pt>
    <dgm:pt modelId="{19E8BAB2-818A-4F47-93F6-9A7FE3A66D17}" type="pres">
      <dgm:prSet presAssocID="{81D77FA6-8FC8-471D-B93B-31F89D23EB64}" presName="txShp" presStyleLbl="node1" presStyleIdx="0" presStyleCnt="1" custScaleY="144141">
        <dgm:presLayoutVars>
          <dgm:bulletEnabled val="1"/>
        </dgm:presLayoutVars>
      </dgm:prSet>
      <dgm:spPr/>
      <dgm:t>
        <a:bodyPr/>
        <a:lstStyle/>
        <a:p>
          <a:endParaRPr lang="it-IT"/>
        </a:p>
      </dgm:t>
    </dgm:pt>
  </dgm:ptLst>
  <dgm:cxnLst>
    <dgm:cxn modelId="{39DBFCCE-7723-4177-B918-A43EFB53A9D0}" srcId="{FC3B57C3-F262-477A-81BD-162A0977924E}" destId="{81D77FA6-8FC8-471D-B93B-31F89D23EB64}" srcOrd="0" destOrd="0" parTransId="{AFE25D0B-3FA8-4B4A-8081-35328409D215}" sibTransId="{6DE34EF6-D5E1-4A95-A7CE-DCB12E9E72CB}"/>
    <dgm:cxn modelId="{1EA503D3-F525-420E-AE04-785337D66351}" type="presOf" srcId="{FC3B57C3-F262-477A-81BD-162A0977924E}" destId="{49EF4ABB-836B-42B9-B053-22E9F05E8E00}" srcOrd="0" destOrd="0" presId="urn:microsoft.com/office/officeart/2005/8/layout/vList3"/>
    <dgm:cxn modelId="{9AFAED4C-C04E-4F4B-916C-6A8150BEF124}" type="presOf" srcId="{81D77FA6-8FC8-471D-B93B-31F89D23EB64}" destId="{19E8BAB2-818A-4F47-93F6-9A7FE3A66D17}" srcOrd="0" destOrd="0" presId="urn:microsoft.com/office/officeart/2005/8/layout/vList3"/>
    <dgm:cxn modelId="{B3165163-D3E6-43D8-BA1A-A4DED9FE035C}" type="presParOf" srcId="{49EF4ABB-836B-42B9-B053-22E9F05E8E00}" destId="{839CD14F-8E17-42FF-B002-78D845AD63D2}" srcOrd="0" destOrd="0" presId="urn:microsoft.com/office/officeart/2005/8/layout/vList3"/>
    <dgm:cxn modelId="{C662E8FC-9455-44C6-9767-2D7C635D571E}" type="presParOf" srcId="{839CD14F-8E17-42FF-B002-78D845AD63D2}" destId="{0108041C-5F4B-4675-A30F-9DC3D842CBB6}" srcOrd="0" destOrd="0" presId="urn:microsoft.com/office/officeart/2005/8/layout/vList3"/>
    <dgm:cxn modelId="{423094DB-6B0F-446B-8DCF-DD3AD292473E}" type="presParOf" srcId="{839CD14F-8E17-42FF-B002-78D845AD63D2}" destId="{19E8BAB2-818A-4F47-93F6-9A7FE3A66D17}" srcOrd="1" destOrd="0" presId="urn:microsoft.com/office/officeart/2005/8/layout/vList3"/>
  </dgm:cxnLst>
  <dgm:bg/>
  <dgm:whole/>
</dgm:dataModel>
</file>

<file path=ppt/diagrams/data38.xml><?xml version="1.0" encoding="utf-8"?>
<dgm:dataModel xmlns:dgm="http://schemas.openxmlformats.org/drawingml/2006/diagram" xmlns:a="http://schemas.openxmlformats.org/drawingml/2006/main">
  <dgm:ptLst>
    <dgm:pt modelId="{40DB8630-EE1A-409C-AB16-F3DAA3340B97}"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it-IT"/>
        </a:p>
      </dgm:t>
    </dgm:pt>
    <dgm:pt modelId="{2CE2C271-E67E-4AE1-ABCB-AC8D79BC94EB}">
      <dgm:prSet/>
      <dgm:spPr/>
      <dgm:t>
        <a:bodyPr/>
        <a:lstStyle/>
        <a:p>
          <a:pPr rtl="0"/>
          <a:r>
            <a:rPr lang="it-IT" dirty="0" smtClean="0"/>
            <a:t>PICCOLI AGGIORNAMENTI</a:t>
          </a:r>
          <a:endParaRPr lang="it-IT" dirty="0"/>
        </a:p>
      </dgm:t>
    </dgm:pt>
    <dgm:pt modelId="{F38422C3-D83B-4F67-BBA0-4FEAEB7BFE43}" type="parTrans" cxnId="{01CB32AE-A392-4F45-8433-EC71E08A3CA0}">
      <dgm:prSet/>
      <dgm:spPr/>
      <dgm:t>
        <a:bodyPr/>
        <a:lstStyle/>
        <a:p>
          <a:endParaRPr lang="it-IT"/>
        </a:p>
      </dgm:t>
    </dgm:pt>
    <dgm:pt modelId="{7C1CAA9E-038B-478D-8618-1F50E4D3B64E}" type="sibTrans" cxnId="{01CB32AE-A392-4F45-8433-EC71E08A3CA0}">
      <dgm:prSet/>
      <dgm:spPr/>
      <dgm:t>
        <a:bodyPr/>
        <a:lstStyle/>
        <a:p>
          <a:endParaRPr lang="it-IT"/>
        </a:p>
      </dgm:t>
    </dgm:pt>
    <dgm:pt modelId="{913FF62B-1CF7-4AD0-AA67-4744843A67B1}" type="pres">
      <dgm:prSet presAssocID="{40DB8630-EE1A-409C-AB16-F3DAA3340B97}" presName="linearFlow" presStyleCnt="0">
        <dgm:presLayoutVars>
          <dgm:dir/>
          <dgm:resizeHandles val="exact"/>
        </dgm:presLayoutVars>
      </dgm:prSet>
      <dgm:spPr/>
      <dgm:t>
        <a:bodyPr/>
        <a:lstStyle/>
        <a:p>
          <a:endParaRPr lang="it-IT"/>
        </a:p>
      </dgm:t>
    </dgm:pt>
    <dgm:pt modelId="{D3DB5DA2-DCFF-4D30-88E7-1EC80CD5DC4A}" type="pres">
      <dgm:prSet presAssocID="{2CE2C271-E67E-4AE1-ABCB-AC8D79BC94EB}" presName="composite" presStyleCnt="0"/>
      <dgm:spPr/>
    </dgm:pt>
    <dgm:pt modelId="{F2FD1A72-28B1-4DCF-BEB4-0B48BEF3C0AF}" type="pres">
      <dgm:prSet presAssocID="{2CE2C271-E67E-4AE1-ABCB-AC8D79BC94EB}" presName="imgShp" presStyleLbl="fgImgPlace1" presStyleIdx="0" presStyleCnt="1"/>
      <dgm:spPr/>
    </dgm:pt>
    <dgm:pt modelId="{0C752C99-89D4-4B50-A463-D444F9BA31B2}" type="pres">
      <dgm:prSet presAssocID="{2CE2C271-E67E-4AE1-ABCB-AC8D79BC94EB}" presName="txShp" presStyleLbl="node1" presStyleIdx="0" presStyleCnt="1">
        <dgm:presLayoutVars>
          <dgm:bulletEnabled val="1"/>
        </dgm:presLayoutVars>
      </dgm:prSet>
      <dgm:spPr/>
      <dgm:t>
        <a:bodyPr/>
        <a:lstStyle/>
        <a:p>
          <a:endParaRPr lang="it-IT"/>
        </a:p>
      </dgm:t>
    </dgm:pt>
  </dgm:ptLst>
  <dgm:cxnLst>
    <dgm:cxn modelId="{BA4D657D-328D-4F99-87B9-E52F10391F07}" type="presOf" srcId="{40DB8630-EE1A-409C-AB16-F3DAA3340B97}" destId="{913FF62B-1CF7-4AD0-AA67-4744843A67B1}" srcOrd="0" destOrd="0" presId="urn:microsoft.com/office/officeart/2005/8/layout/vList3"/>
    <dgm:cxn modelId="{01CB32AE-A392-4F45-8433-EC71E08A3CA0}" srcId="{40DB8630-EE1A-409C-AB16-F3DAA3340B97}" destId="{2CE2C271-E67E-4AE1-ABCB-AC8D79BC94EB}" srcOrd="0" destOrd="0" parTransId="{F38422C3-D83B-4F67-BBA0-4FEAEB7BFE43}" sibTransId="{7C1CAA9E-038B-478D-8618-1F50E4D3B64E}"/>
    <dgm:cxn modelId="{64107483-F652-43F9-B0EA-C2843A05CBB3}" type="presOf" srcId="{2CE2C271-E67E-4AE1-ABCB-AC8D79BC94EB}" destId="{0C752C99-89D4-4B50-A463-D444F9BA31B2}" srcOrd="0" destOrd="0" presId="urn:microsoft.com/office/officeart/2005/8/layout/vList3"/>
    <dgm:cxn modelId="{15F4A521-3603-4499-9B79-5AD0BBC1745D}" type="presParOf" srcId="{913FF62B-1CF7-4AD0-AA67-4744843A67B1}" destId="{D3DB5DA2-DCFF-4D30-88E7-1EC80CD5DC4A}" srcOrd="0" destOrd="0" presId="urn:microsoft.com/office/officeart/2005/8/layout/vList3"/>
    <dgm:cxn modelId="{BAA7B2FD-7321-4991-80AE-437DC39D228D}" type="presParOf" srcId="{D3DB5DA2-DCFF-4D30-88E7-1EC80CD5DC4A}" destId="{F2FD1A72-28B1-4DCF-BEB4-0B48BEF3C0AF}" srcOrd="0" destOrd="0" presId="urn:microsoft.com/office/officeart/2005/8/layout/vList3"/>
    <dgm:cxn modelId="{4ACDB5E1-657D-4C22-9C74-3EA999153162}" type="presParOf" srcId="{D3DB5DA2-DCFF-4D30-88E7-1EC80CD5DC4A}" destId="{0C752C99-89D4-4B50-A463-D444F9BA31B2}" srcOrd="1" destOrd="0" presId="urn:microsoft.com/office/officeart/2005/8/layout/vList3"/>
  </dgm:cxnLst>
  <dgm:bg/>
  <dgm:whole/>
</dgm:dataModel>
</file>

<file path=ppt/diagrams/data39.xml><?xml version="1.0" encoding="utf-8"?>
<dgm:dataModel xmlns:dgm="http://schemas.openxmlformats.org/drawingml/2006/diagram" xmlns:a="http://schemas.openxmlformats.org/drawingml/2006/main">
  <dgm:ptLst>
    <dgm:pt modelId="{73572E9A-6493-4327-BE22-C16D4A884648}"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it-IT"/>
        </a:p>
      </dgm:t>
    </dgm:pt>
    <dgm:pt modelId="{1DD75DF7-368D-40E3-A6FD-BBD1E8D543C7}">
      <dgm:prSet/>
      <dgm:spPr/>
      <dgm:t>
        <a:bodyPr/>
        <a:lstStyle/>
        <a:p>
          <a:pPr rtl="0"/>
          <a:r>
            <a:rPr lang="it-IT" dirty="0" smtClean="0"/>
            <a:t>Questo elenco, sicuramente riassuntivo e non completo, riguarda le principali attività, ma può e deve essere integrato con le richieste del singolo assistito o dell'ente per il quale si lavora.</a:t>
          </a:r>
          <a:endParaRPr lang="it-IT" dirty="0"/>
        </a:p>
      </dgm:t>
    </dgm:pt>
    <dgm:pt modelId="{B2B2885E-DA48-4975-BED7-51F86C0BC7A9}" type="parTrans" cxnId="{48913908-1451-4605-A563-A2EF0204FAF4}">
      <dgm:prSet/>
      <dgm:spPr/>
      <dgm:t>
        <a:bodyPr/>
        <a:lstStyle/>
        <a:p>
          <a:endParaRPr lang="it-IT"/>
        </a:p>
      </dgm:t>
    </dgm:pt>
    <dgm:pt modelId="{46A3BF48-E638-40E5-A92C-71F7B44E5E37}" type="sibTrans" cxnId="{48913908-1451-4605-A563-A2EF0204FAF4}">
      <dgm:prSet/>
      <dgm:spPr/>
      <dgm:t>
        <a:bodyPr/>
        <a:lstStyle/>
        <a:p>
          <a:endParaRPr lang="it-IT"/>
        </a:p>
      </dgm:t>
    </dgm:pt>
    <dgm:pt modelId="{3CA2299B-BFBA-4B3E-A5C8-5D1FDD9FAFA7}" type="pres">
      <dgm:prSet presAssocID="{73572E9A-6493-4327-BE22-C16D4A884648}" presName="Name0" presStyleCnt="0">
        <dgm:presLayoutVars>
          <dgm:chPref val="3"/>
          <dgm:dir/>
          <dgm:animLvl val="lvl"/>
          <dgm:resizeHandles/>
        </dgm:presLayoutVars>
      </dgm:prSet>
      <dgm:spPr/>
      <dgm:t>
        <a:bodyPr/>
        <a:lstStyle/>
        <a:p>
          <a:endParaRPr lang="it-IT"/>
        </a:p>
      </dgm:t>
    </dgm:pt>
    <dgm:pt modelId="{0DD3F1F1-E9A2-4656-8340-7F443B4D2659}" type="pres">
      <dgm:prSet presAssocID="{1DD75DF7-368D-40E3-A6FD-BBD1E8D543C7}" presName="horFlow" presStyleCnt="0"/>
      <dgm:spPr/>
    </dgm:pt>
    <dgm:pt modelId="{C0B922B3-5BDD-479E-BD6C-01162A50A1A4}" type="pres">
      <dgm:prSet presAssocID="{1DD75DF7-368D-40E3-A6FD-BBD1E8D543C7}" presName="bigChev" presStyleLbl="node1" presStyleIdx="0" presStyleCnt="1"/>
      <dgm:spPr/>
      <dgm:t>
        <a:bodyPr/>
        <a:lstStyle/>
        <a:p>
          <a:endParaRPr lang="it-IT"/>
        </a:p>
      </dgm:t>
    </dgm:pt>
  </dgm:ptLst>
  <dgm:cxnLst>
    <dgm:cxn modelId="{4FDAA525-149E-43B7-A57C-5EF760C96D90}" type="presOf" srcId="{1DD75DF7-368D-40E3-A6FD-BBD1E8D543C7}" destId="{C0B922B3-5BDD-479E-BD6C-01162A50A1A4}" srcOrd="0" destOrd="0" presId="urn:microsoft.com/office/officeart/2005/8/layout/lProcess3"/>
    <dgm:cxn modelId="{48913908-1451-4605-A563-A2EF0204FAF4}" srcId="{73572E9A-6493-4327-BE22-C16D4A884648}" destId="{1DD75DF7-368D-40E3-A6FD-BBD1E8D543C7}" srcOrd="0" destOrd="0" parTransId="{B2B2885E-DA48-4975-BED7-51F86C0BC7A9}" sibTransId="{46A3BF48-E638-40E5-A92C-71F7B44E5E37}"/>
    <dgm:cxn modelId="{83611E87-BB74-4BB0-B013-860C5C1BF79A}" type="presOf" srcId="{73572E9A-6493-4327-BE22-C16D4A884648}" destId="{3CA2299B-BFBA-4B3E-A5C8-5D1FDD9FAFA7}" srcOrd="0" destOrd="0" presId="urn:microsoft.com/office/officeart/2005/8/layout/lProcess3"/>
    <dgm:cxn modelId="{9A5053A6-0C4C-4F36-89FF-88174AB45299}" type="presParOf" srcId="{3CA2299B-BFBA-4B3E-A5C8-5D1FDD9FAFA7}" destId="{0DD3F1F1-E9A2-4656-8340-7F443B4D2659}" srcOrd="0" destOrd="0" presId="urn:microsoft.com/office/officeart/2005/8/layout/lProcess3"/>
    <dgm:cxn modelId="{A1E733A2-9756-40A0-A2AE-F3467A526E82}" type="presParOf" srcId="{0DD3F1F1-E9A2-4656-8340-7F443B4D2659}" destId="{C0B922B3-5BDD-479E-BD6C-01162A50A1A4}" srcOrd="0" destOrd="0" presId="urn:microsoft.com/office/officeart/2005/8/layout/lProcess3"/>
  </dgm:cxnLst>
  <dgm:bg/>
  <dgm:whole/>
</dgm:dataModel>
</file>

<file path=ppt/diagrams/data4.xml><?xml version="1.0" encoding="utf-8"?>
<dgm:dataModel xmlns:dgm="http://schemas.openxmlformats.org/drawingml/2006/diagram" xmlns:a="http://schemas.openxmlformats.org/drawingml/2006/main">
  <dgm:ptLst>
    <dgm:pt modelId="{B072EF19-64D9-4032-A824-F918A401F8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AFD7216A-5FB4-48E6-87BD-31479BB58002}">
      <dgm:prSet/>
      <dgm:spPr/>
      <dgm:t>
        <a:bodyPr/>
        <a:lstStyle/>
        <a:p>
          <a:pPr rtl="0"/>
          <a:r>
            <a:rPr lang="it-IT" dirty="0" smtClean="0"/>
            <a:t>Non vanno assolutamente dimenticati i servizi igienici, indispensabili alla vita dell’individuo, e quindi del paziente.</a:t>
          </a:r>
          <a:endParaRPr lang="it-IT" dirty="0"/>
        </a:p>
      </dgm:t>
    </dgm:pt>
    <dgm:pt modelId="{5473B267-B6DF-4485-99A7-90F933271B28}" type="parTrans" cxnId="{AA8A6289-16A7-4CB0-8136-64F95285C8A4}">
      <dgm:prSet/>
      <dgm:spPr/>
      <dgm:t>
        <a:bodyPr/>
        <a:lstStyle/>
        <a:p>
          <a:endParaRPr lang="it-IT"/>
        </a:p>
      </dgm:t>
    </dgm:pt>
    <dgm:pt modelId="{8FB0518F-F944-4BBD-8297-C50EB3C84D9D}" type="sibTrans" cxnId="{AA8A6289-16A7-4CB0-8136-64F95285C8A4}">
      <dgm:prSet/>
      <dgm:spPr/>
      <dgm:t>
        <a:bodyPr/>
        <a:lstStyle/>
        <a:p>
          <a:endParaRPr lang="it-IT"/>
        </a:p>
      </dgm:t>
    </dgm:pt>
    <dgm:pt modelId="{3662CDCB-BA21-4B07-87C6-F5B8C41EAC84}" type="pres">
      <dgm:prSet presAssocID="{B072EF19-64D9-4032-A824-F918A401F846}" presName="linear" presStyleCnt="0">
        <dgm:presLayoutVars>
          <dgm:animLvl val="lvl"/>
          <dgm:resizeHandles val="exact"/>
        </dgm:presLayoutVars>
      </dgm:prSet>
      <dgm:spPr/>
      <dgm:t>
        <a:bodyPr/>
        <a:lstStyle/>
        <a:p>
          <a:endParaRPr lang="it-IT"/>
        </a:p>
      </dgm:t>
    </dgm:pt>
    <dgm:pt modelId="{398509FF-0FB3-4F1E-A524-AB113851B5C7}" type="pres">
      <dgm:prSet presAssocID="{AFD7216A-5FB4-48E6-87BD-31479BB58002}" presName="parentText" presStyleLbl="node1" presStyleIdx="0" presStyleCnt="1">
        <dgm:presLayoutVars>
          <dgm:chMax val="0"/>
          <dgm:bulletEnabled val="1"/>
        </dgm:presLayoutVars>
      </dgm:prSet>
      <dgm:spPr/>
      <dgm:t>
        <a:bodyPr/>
        <a:lstStyle/>
        <a:p>
          <a:endParaRPr lang="it-IT"/>
        </a:p>
      </dgm:t>
    </dgm:pt>
  </dgm:ptLst>
  <dgm:cxnLst>
    <dgm:cxn modelId="{AA8A6289-16A7-4CB0-8136-64F95285C8A4}" srcId="{B072EF19-64D9-4032-A824-F918A401F846}" destId="{AFD7216A-5FB4-48E6-87BD-31479BB58002}" srcOrd="0" destOrd="0" parTransId="{5473B267-B6DF-4485-99A7-90F933271B28}" sibTransId="{8FB0518F-F944-4BBD-8297-C50EB3C84D9D}"/>
    <dgm:cxn modelId="{A0220BDC-5833-4C08-841F-4F2E3E1A8836}" type="presOf" srcId="{AFD7216A-5FB4-48E6-87BD-31479BB58002}" destId="{398509FF-0FB3-4F1E-A524-AB113851B5C7}" srcOrd="0" destOrd="0" presId="urn:microsoft.com/office/officeart/2005/8/layout/vList2"/>
    <dgm:cxn modelId="{73F5B81D-F1DA-4445-818D-2C368FAD919C}" type="presOf" srcId="{B072EF19-64D9-4032-A824-F918A401F846}" destId="{3662CDCB-BA21-4B07-87C6-F5B8C41EAC84}" srcOrd="0" destOrd="0" presId="urn:microsoft.com/office/officeart/2005/8/layout/vList2"/>
    <dgm:cxn modelId="{5D9D44D4-6F04-4B0A-B0BF-FD53DB5E9F18}" type="presParOf" srcId="{3662CDCB-BA21-4B07-87C6-F5B8C41EAC84}" destId="{398509FF-0FB3-4F1E-A524-AB113851B5C7}" srcOrd="0" destOrd="0" presId="urn:microsoft.com/office/officeart/2005/8/layout/vList2"/>
  </dgm:cxnLst>
  <dgm:bg/>
  <dgm:whole/>
</dgm:dataModel>
</file>

<file path=ppt/diagrams/data40.xml><?xml version="1.0" encoding="utf-8"?>
<dgm:dataModel xmlns:dgm="http://schemas.openxmlformats.org/drawingml/2006/diagram" xmlns:a="http://schemas.openxmlformats.org/drawingml/2006/main">
  <dgm:ptLst>
    <dgm:pt modelId="{337E821A-D55A-473E-B3C1-F690558CA462}"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it-IT"/>
        </a:p>
      </dgm:t>
    </dgm:pt>
    <dgm:pt modelId="{9A57959E-8D80-47C0-9A52-C231B048DEF9}">
      <dgm:prSet/>
      <dgm:spPr/>
      <dgm:t>
        <a:bodyPr/>
        <a:lstStyle/>
        <a:p>
          <a:pPr rtl="0"/>
          <a:r>
            <a:rPr lang="it-IT" dirty="0" smtClean="0"/>
            <a:t>Anche se può sembrare un compito semplice e scontato, </a:t>
          </a:r>
          <a:r>
            <a:rPr lang="it-IT" b="1" dirty="0" smtClean="0"/>
            <a:t>sanificare richiede conoscenze e competenze</a:t>
          </a:r>
          <a:r>
            <a:rPr lang="it-IT" dirty="0" smtClean="0"/>
            <a:t>, spesso acquisite durante i corsi per diventare </a:t>
          </a:r>
          <a:r>
            <a:rPr lang="it-IT" dirty="0" err="1" smtClean="0"/>
            <a:t>Oss</a:t>
          </a:r>
          <a:r>
            <a:rPr lang="it-IT" dirty="0" smtClean="0"/>
            <a:t> e in tanti anni di esperienza</a:t>
          </a:r>
          <a:endParaRPr lang="it-IT" dirty="0"/>
        </a:p>
      </dgm:t>
    </dgm:pt>
    <dgm:pt modelId="{ED23A87A-3B2C-4A2F-BCEE-2535B0C38D18}" type="parTrans" cxnId="{A342E159-72BD-4B9F-BFB6-DD5E516E216A}">
      <dgm:prSet/>
      <dgm:spPr/>
      <dgm:t>
        <a:bodyPr/>
        <a:lstStyle/>
        <a:p>
          <a:endParaRPr lang="it-IT"/>
        </a:p>
      </dgm:t>
    </dgm:pt>
    <dgm:pt modelId="{14640C4C-3940-45F1-BBA3-43FC9550B02E}" type="sibTrans" cxnId="{A342E159-72BD-4B9F-BFB6-DD5E516E216A}">
      <dgm:prSet/>
      <dgm:spPr/>
      <dgm:t>
        <a:bodyPr/>
        <a:lstStyle/>
        <a:p>
          <a:endParaRPr lang="it-IT"/>
        </a:p>
      </dgm:t>
    </dgm:pt>
    <dgm:pt modelId="{D7311DB7-0B52-4DFA-B566-266D0EAA2196}" type="pres">
      <dgm:prSet presAssocID="{337E821A-D55A-473E-B3C1-F690558CA462}" presName="Name0" presStyleCnt="0">
        <dgm:presLayoutVars>
          <dgm:chPref val="3"/>
          <dgm:dir/>
          <dgm:animLvl val="lvl"/>
          <dgm:resizeHandles/>
        </dgm:presLayoutVars>
      </dgm:prSet>
      <dgm:spPr/>
      <dgm:t>
        <a:bodyPr/>
        <a:lstStyle/>
        <a:p>
          <a:endParaRPr lang="it-IT"/>
        </a:p>
      </dgm:t>
    </dgm:pt>
    <dgm:pt modelId="{7CC015C7-E1E7-4C56-8C91-02E59AE026BB}" type="pres">
      <dgm:prSet presAssocID="{9A57959E-8D80-47C0-9A52-C231B048DEF9}" presName="horFlow" presStyleCnt="0"/>
      <dgm:spPr/>
    </dgm:pt>
    <dgm:pt modelId="{3F6ED85E-8108-4F6C-B8CE-2B529565DAE1}" type="pres">
      <dgm:prSet presAssocID="{9A57959E-8D80-47C0-9A52-C231B048DEF9}" presName="bigChev" presStyleLbl="node1" presStyleIdx="0" presStyleCnt="1"/>
      <dgm:spPr/>
      <dgm:t>
        <a:bodyPr/>
        <a:lstStyle/>
        <a:p>
          <a:endParaRPr lang="it-IT"/>
        </a:p>
      </dgm:t>
    </dgm:pt>
  </dgm:ptLst>
  <dgm:cxnLst>
    <dgm:cxn modelId="{A342E159-72BD-4B9F-BFB6-DD5E516E216A}" srcId="{337E821A-D55A-473E-B3C1-F690558CA462}" destId="{9A57959E-8D80-47C0-9A52-C231B048DEF9}" srcOrd="0" destOrd="0" parTransId="{ED23A87A-3B2C-4A2F-BCEE-2535B0C38D18}" sibTransId="{14640C4C-3940-45F1-BBA3-43FC9550B02E}"/>
    <dgm:cxn modelId="{BFF7F5D7-F323-4878-94BD-E324F1F4259F}" type="presOf" srcId="{337E821A-D55A-473E-B3C1-F690558CA462}" destId="{D7311DB7-0B52-4DFA-B566-266D0EAA2196}" srcOrd="0" destOrd="0" presId="urn:microsoft.com/office/officeart/2005/8/layout/lProcess3"/>
    <dgm:cxn modelId="{9577C403-EA1A-490C-89BD-3B1DA2F29279}" type="presOf" srcId="{9A57959E-8D80-47C0-9A52-C231B048DEF9}" destId="{3F6ED85E-8108-4F6C-B8CE-2B529565DAE1}" srcOrd="0" destOrd="0" presId="urn:microsoft.com/office/officeart/2005/8/layout/lProcess3"/>
    <dgm:cxn modelId="{C33930DD-D234-477E-AA70-4BE1005DC323}" type="presParOf" srcId="{D7311DB7-0B52-4DFA-B566-266D0EAA2196}" destId="{7CC015C7-E1E7-4C56-8C91-02E59AE026BB}" srcOrd="0" destOrd="0" presId="urn:microsoft.com/office/officeart/2005/8/layout/lProcess3"/>
    <dgm:cxn modelId="{0B59275D-C29A-4A68-9630-8D0F94F82851}" type="presParOf" srcId="{7CC015C7-E1E7-4C56-8C91-02E59AE026BB}" destId="{3F6ED85E-8108-4F6C-B8CE-2B529565DAE1}" srcOrd="0" destOrd="0" presId="urn:microsoft.com/office/officeart/2005/8/layout/lProcess3"/>
  </dgm:cxnLst>
  <dgm:bg/>
  <dgm:whole/>
</dgm:dataModel>
</file>

<file path=ppt/diagrams/data5.xml><?xml version="1.0" encoding="utf-8"?>
<dgm:dataModel xmlns:dgm="http://schemas.openxmlformats.org/drawingml/2006/diagram" xmlns:a="http://schemas.openxmlformats.org/drawingml/2006/main">
  <dgm:ptLst>
    <dgm:pt modelId="{3E1907E4-952D-48F8-AE30-D7C7CCAA1C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0F932E85-6CE8-4F2A-97DD-DB4399D5F95D}">
      <dgm:prSet/>
      <dgm:spPr/>
      <dgm:t>
        <a:bodyPr/>
        <a:lstStyle/>
        <a:p>
          <a:pPr rtl="0"/>
          <a:r>
            <a:rPr lang="it-IT" dirty="0" smtClean="0"/>
            <a:t>ANALIZZIAMO I COMPONENTI DELLA STANZA </a:t>
          </a:r>
          <a:r>
            <a:rPr lang="it-IT" dirty="0" err="1" smtClean="0"/>
            <a:t>DI</a:t>
          </a:r>
          <a:r>
            <a:rPr lang="it-IT" dirty="0" smtClean="0"/>
            <a:t> DEGENZA</a:t>
          </a:r>
          <a:endParaRPr lang="it-IT" dirty="0"/>
        </a:p>
      </dgm:t>
    </dgm:pt>
    <dgm:pt modelId="{A3B9F6D3-6B34-4FFD-9A77-FDFFA718AFC3}" type="parTrans" cxnId="{C4E10695-9DD3-4886-9E8A-4B89F657D9F1}">
      <dgm:prSet/>
      <dgm:spPr/>
      <dgm:t>
        <a:bodyPr/>
        <a:lstStyle/>
        <a:p>
          <a:endParaRPr lang="it-IT"/>
        </a:p>
      </dgm:t>
    </dgm:pt>
    <dgm:pt modelId="{38947CBB-117C-4D86-A8CE-CD7C18625377}" type="sibTrans" cxnId="{C4E10695-9DD3-4886-9E8A-4B89F657D9F1}">
      <dgm:prSet/>
      <dgm:spPr/>
      <dgm:t>
        <a:bodyPr/>
        <a:lstStyle/>
        <a:p>
          <a:endParaRPr lang="it-IT"/>
        </a:p>
      </dgm:t>
    </dgm:pt>
    <dgm:pt modelId="{6ED8CF51-4151-4BB9-BD25-53E70EF0EF92}" type="pres">
      <dgm:prSet presAssocID="{3E1907E4-952D-48F8-AE30-D7C7CCAA1C75}" presName="linear" presStyleCnt="0">
        <dgm:presLayoutVars>
          <dgm:animLvl val="lvl"/>
          <dgm:resizeHandles val="exact"/>
        </dgm:presLayoutVars>
      </dgm:prSet>
      <dgm:spPr/>
      <dgm:t>
        <a:bodyPr/>
        <a:lstStyle/>
        <a:p>
          <a:endParaRPr lang="it-IT"/>
        </a:p>
      </dgm:t>
    </dgm:pt>
    <dgm:pt modelId="{BCC249E3-14A3-4E8F-B393-323369142014}" type="pres">
      <dgm:prSet presAssocID="{0F932E85-6CE8-4F2A-97DD-DB4399D5F95D}" presName="parentText" presStyleLbl="node1" presStyleIdx="0" presStyleCnt="1">
        <dgm:presLayoutVars>
          <dgm:chMax val="0"/>
          <dgm:bulletEnabled val="1"/>
        </dgm:presLayoutVars>
      </dgm:prSet>
      <dgm:spPr/>
      <dgm:t>
        <a:bodyPr/>
        <a:lstStyle/>
        <a:p>
          <a:endParaRPr lang="it-IT"/>
        </a:p>
      </dgm:t>
    </dgm:pt>
  </dgm:ptLst>
  <dgm:cxnLst>
    <dgm:cxn modelId="{C4E10695-9DD3-4886-9E8A-4B89F657D9F1}" srcId="{3E1907E4-952D-48F8-AE30-D7C7CCAA1C75}" destId="{0F932E85-6CE8-4F2A-97DD-DB4399D5F95D}" srcOrd="0" destOrd="0" parTransId="{A3B9F6D3-6B34-4FFD-9A77-FDFFA718AFC3}" sibTransId="{38947CBB-117C-4D86-A8CE-CD7C18625377}"/>
    <dgm:cxn modelId="{2ADE9CD2-C8E6-43A2-BDE9-984CA1EB9E73}" type="presOf" srcId="{0F932E85-6CE8-4F2A-97DD-DB4399D5F95D}" destId="{BCC249E3-14A3-4E8F-B393-323369142014}" srcOrd="0" destOrd="0" presId="urn:microsoft.com/office/officeart/2005/8/layout/vList2"/>
    <dgm:cxn modelId="{F76D24D8-6CDE-4B28-A13E-68C6240C74D5}" type="presOf" srcId="{3E1907E4-952D-48F8-AE30-D7C7CCAA1C75}" destId="{6ED8CF51-4151-4BB9-BD25-53E70EF0EF92}" srcOrd="0" destOrd="0" presId="urn:microsoft.com/office/officeart/2005/8/layout/vList2"/>
    <dgm:cxn modelId="{A8523B14-654E-4D8B-8E7A-13760C6ACFDB}" type="presParOf" srcId="{6ED8CF51-4151-4BB9-BD25-53E70EF0EF92}" destId="{BCC249E3-14A3-4E8F-B393-323369142014}"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B0D35080-765D-42D2-910E-1DD0ECE96D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52D33777-ACA4-40BE-8ED3-F5B9ABCA7FB6}">
      <dgm:prSet/>
      <dgm:spPr/>
      <dgm:t>
        <a:bodyPr/>
        <a:lstStyle/>
        <a:p>
          <a:pPr rtl="0"/>
          <a:r>
            <a:rPr lang="it-IT" dirty="0" smtClean="0"/>
            <a:t>PULIZIA DELLE STANZA </a:t>
          </a:r>
          <a:r>
            <a:rPr lang="it-IT" dirty="0" err="1" smtClean="0"/>
            <a:t>DI</a:t>
          </a:r>
          <a:r>
            <a:rPr lang="it-IT" dirty="0" smtClean="0"/>
            <a:t> DEGENZA E DEI SUOI COMPONENTI</a:t>
          </a:r>
          <a:endParaRPr lang="it-IT" dirty="0"/>
        </a:p>
      </dgm:t>
    </dgm:pt>
    <dgm:pt modelId="{3006877C-3F55-4739-955A-38263A5B6024}" type="parTrans" cxnId="{F9020CC2-930D-4EE0-A4FD-0E17B521E61F}">
      <dgm:prSet/>
      <dgm:spPr/>
      <dgm:t>
        <a:bodyPr/>
        <a:lstStyle/>
        <a:p>
          <a:endParaRPr lang="it-IT"/>
        </a:p>
      </dgm:t>
    </dgm:pt>
    <dgm:pt modelId="{60A2852E-846B-46F5-B6EF-55570098746D}" type="sibTrans" cxnId="{F9020CC2-930D-4EE0-A4FD-0E17B521E61F}">
      <dgm:prSet/>
      <dgm:spPr/>
      <dgm:t>
        <a:bodyPr/>
        <a:lstStyle/>
        <a:p>
          <a:endParaRPr lang="it-IT"/>
        </a:p>
      </dgm:t>
    </dgm:pt>
    <dgm:pt modelId="{D2831990-4B5A-4A1F-AEDB-5FDF30356B7F}" type="pres">
      <dgm:prSet presAssocID="{B0D35080-765D-42D2-910E-1DD0ECE96D25}" presName="linear" presStyleCnt="0">
        <dgm:presLayoutVars>
          <dgm:animLvl val="lvl"/>
          <dgm:resizeHandles val="exact"/>
        </dgm:presLayoutVars>
      </dgm:prSet>
      <dgm:spPr/>
      <dgm:t>
        <a:bodyPr/>
        <a:lstStyle/>
        <a:p>
          <a:endParaRPr lang="it-IT"/>
        </a:p>
      </dgm:t>
    </dgm:pt>
    <dgm:pt modelId="{48C0173A-8EBE-410D-AFC4-5D8112485BD6}" type="pres">
      <dgm:prSet presAssocID="{52D33777-ACA4-40BE-8ED3-F5B9ABCA7FB6}" presName="parentText" presStyleLbl="node1" presStyleIdx="0" presStyleCnt="1">
        <dgm:presLayoutVars>
          <dgm:chMax val="0"/>
          <dgm:bulletEnabled val="1"/>
        </dgm:presLayoutVars>
      </dgm:prSet>
      <dgm:spPr/>
      <dgm:t>
        <a:bodyPr/>
        <a:lstStyle/>
        <a:p>
          <a:endParaRPr lang="it-IT"/>
        </a:p>
      </dgm:t>
    </dgm:pt>
  </dgm:ptLst>
  <dgm:cxnLst>
    <dgm:cxn modelId="{3C694B84-3AED-4E60-A93E-6FA337A0FF47}" type="presOf" srcId="{B0D35080-765D-42D2-910E-1DD0ECE96D25}" destId="{D2831990-4B5A-4A1F-AEDB-5FDF30356B7F}" srcOrd="0" destOrd="0" presId="urn:microsoft.com/office/officeart/2005/8/layout/vList2"/>
    <dgm:cxn modelId="{248CFFBB-3E8C-47CA-AA15-E62E3455890A}" type="presOf" srcId="{52D33777-ACA4-40BE-8ED3-F5B9ABCA7FB6}" destId="{48C0173A-8EBE-410D-AFC4-5D8112485BD6}" srcOrd="0" destOrd="0" presId="urn:microsoft.com/office/officeart/2005/8/layout/vList2"/>
    <dgm:cxn modelId="{F9020CC2-930D-4EE0-A4FD-0E17B521E61F}" srcId="{B0D35080-765D-42D2-910E-1DD0ECE96D25}" destId="{52D33777-ACA4-40BE-8ED3-F5B9ABCA7FB6}" srcOrd="0" destOrd="0" parTransId="{3006877C-3F55-4739-955A-38263A5B6024}" sibTransId="{60A2852E-846B-46F5-B6EF-55570098746D}"/>
    <dgm:cxn modelId="{10A82387-C0BD-4211-85D8-87C3F5F3795B}" type="presParOf" srcId="{D2831990-4B5A-4A1F-AEDB-5FDF30356B7F}" destId="{48C0173A-8EBE-410D-AFC4-5D8112485BD6}"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7D17DE6A-15A4-4A77-8780-E64FABE280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9F674638-7FE5-44CB-AA63-64A67D71E6B2}">
      <dgm:prSet/>
      <dgm:spPr/>
      <dgm:t>
        <a:bodyPr/>
        <a:lstStyle/>
        <a:p>
          <a:pPr rtl="0"/>
          <a:r>
            <a:rPr lang="it-IT" dirty="0" smtClean="0"/>
            <a:t>La stanza deve essere ripassata almeno una volta durante la giornata. </a:t>
          </a:r>
          <a:endParaRPr lang="it-IT" dirty="0"/>
        </a:p>
      </dgm:t>
    </dgm:pt>
    <dgm:pt modelId="{7CDEC816-0DB9-4AF4-A73A-730997514442}" type="parTrans" cxnId="{C2F972C8-087E-4CA3-AD41-E78FE7914674}">
      <dgm:prSet/>
      <dgm:spPr/>
      <dgm:t>
        <a:bodyPr/>
        <a:lstStyle/>
        <a:p>
          <a:endParaRPr lang="it-IT"/>
        </a:p>
      </dgm:t>
    </dgm:pt>
    <dgm:pt modelId="{9CD43376-2239-4C0C-9E90-26EAD8B6854F}" type="sibTrans" cxnId="{C2F972C8-087E-4CA3-AD41-E78FE7914674}">
      <dgm:prSet/>
      <dgm:spPr/>
      <dgm:t>
        <a:bodyPr/>
        <a:lstStyle/>
        <a:p>
          <a:endParaRPr lang="it-IT"/>
        </a:p>
      </dgm:t>
    </dgm:pt>
    <dgm:pt modelId="{484FC53A-3C69-4DE0-A50A-4FFBDDFA4700}">
      <dgm:prSet/>
      <dgm:spPr/>
      <dgm:t>
        <a:bodyPr/>
        <a:lstStyle/>
        <a:p>
          <a:pPr rtl="0"/>
          <a:r>
            <a:rPr lang="it-IT" dirty="0" smtClean="0"/>
            <a:t>Vanno ritirate le tazze;</a:t>
          </a:r>
          <a:endParaRPr lang="it-IT" dirty="0"/>
        </a:p>
      </dgm:t>
    </dgm:pt>
    <dgm:pt modelId="{258AEB61-E23D-434F-ACF5-592F13E6F449}" type="parTrans" cxnId="{DCC315A2-6062-4D07-BF64-BC028D0DCA22}">
      <dgm:prSet/>
      <dgm:spPr/>
      <dgm:t>
        <a:bodyPr/>
        <a:lstStyle/>
        <a:p>
          <a:endParaRPr lang="it-IT"/>
        </a:p>
      </dgm:t>
    </dgm:pt>
    <dgm:pt modelId="{B798F33A-1FB6-40E4-93B9-EEC82DCD0A55}" type="sibTrans" cxnId="{DCC315A2-6062-4D07-BF64-BC028D0DCA22}">
      <dgm:prSet/>
      <dgm:spPr/>
      <dgm:t>
        <a:bodyPr/>
        <a:lstStyle/>
        <a:p>
          <a:endParaRPr lang="it-IT"/>
        </a:p>
      </dgm:t>
    </dgm:pt>
    <dgm:pt modelId="{72DFB7F4-25F1-4466-BE8D-6053B0FE4D09}">
      <dgm:prSet/>
      <dgm:spPr/>
      <dgm:t>
        <a:bodyPr/>
        <a:lstStyle/>
        <a:p>
          <a:pPr rtl="0"/>
          <a:r>
            <a:rPr lang="it-IT" dirty="0" smtClean="0"/>
            <a:t>Vanno rimossi i pappagalli/comode/padelle rimaste ancora vicino ai letti dei pazienti;</a:t>
          </a:r>
          <a:endParaRPr lang="it-IT" dirty="0"/>
        </a:p>
      </dgm:t>
    </dgm:pt>
    <dgm:pt modelId="{A1CDE936-1CD4-43B1-89D5-F549ABE5DD50}" type="parTrans" cxnId="{0F3E69AB-F48F-4175-9F6E-57BA3FB9491B}">
      <dgm:prSet/>
      <dgm:spPr/>
      <dgm:t>
        <a:bodyPr/>
        <a:lstStyle/>
        <a:p>
          <a:endParaRPr lang="it-IT"/>
        </a:p>
      </dgm:t>
    </dgm:pt>
    <dgm:pt modelId="{C334DAAD-08EA-400D-8610-2759C144C93C}" type="sibTrans" cxnId="{0F3E69AB-F48F-4175-9F6E-57BA3FB9491B}">
      <dgm:prSet/>
      <dgm:spPr/>
      <dgm:t>
        <a:bodyPr/>
        <a:lstStyle/>
        <a:p>
          <a:endParaRPr lang="it-IT"/>
        </a:p>
      </dgm:t>
    </dgm:pt>
    <dgm:pt modelId="{C169E8C9-8D54-4C99-B166-190AA3F5EF26}">
      <dgm:prSet/>
      <dgm:spPr/>
      <dgm:t>
        <a:bodyPr/>
        <a:lstStyle/>
        <a:p>
          <a:pPr rtl="0"/>
          <a:r>
            <a:rPr lang="it-IT" dirty="0" smtClean="0"/>
            <a:t>Vanno svuotati i cestini dei rifiuti;</a:t>
          </a:r>
          <a:endParaRPr lang="it-IT" dirty="0"/>
        </a:p>
      </dgm:t>
    </dgm:pt>
    <dgm:pt modelId="{3A1FFC01-0503-4AE7-BC34-3D6C359AE108}" type="parTrans" cxnId="{E100F44C-3DDE-4A91-8D0D-4A4ED48D0B95}">
      <dgm:prSet/>
      <dgm:spPr/>
      <dgm:t>
        <a:bodyPr/>
        <a:lstStyle/>
        <a:p>
          <a:endParaRPr lang="it-IT"/>
        </a:p>
      </dgm:t>
    </dgm:pt>
    <dgm:pt modelId="{2E53A8AF-D4C8-4773-8E1C-DC6E8B9272E1}" type="sibTrans" cxnId="{E100F44C-3DDE-4A91-8D0D-4A4ED48D0B95}">
      <dgm:prSet/>
      <dgm:spPr/>
      <dgm:t>
        <a:bodyPr/>
        <a:lstStyle/>
        <a:p>
          <a:endParaRPr lang="it-IT"/>
        </a:p>
      </dgm:t>
    </dgm:pt>
    <dgm:pt modelId="{72578C3C-7C91-4C2D-AD44-E45D11E26B75}">
      <dgm:prSet/>
      <dgm:spPr/>
      <dgm:t>
        <a:bodyPr/>
        <a:lstStyle/>
        <a:p>
          <a:pPr rtl="0"/>
          <a:r>
            <a:rPr lang="it-IT" dirty="0" smtClean="0"/>
            <a:t>Va chiusa la porta e aperta la finestra;</a:t>
          </a:r>
          <a:endParaRPr lang="it-IT" dirty="0"/>
        </a:p>
      </dgm:t>
    </dgm:pt>
    <dgm:pt modelId="{5AFB2295-94A6-4635-B5F7-3B788D55FF97}" type="parTrans" cxnId="{48BB1257-9860-4ECF-8A44-CCBC9BE529B0}">
      <dgm:prSet/>
      <dgm:spPr/>
      <dgm:t>
        <a:bodyPr/>
        <a:lstStyle/>
        <a:p>
          <a:endParaRPr lang="it-IT"/>
        </a:p>
      </dgm:t>
    </dgm:pt>
    <dgm:pt modelId="{9B8FCFCB-EEFB-4FE0-B6A4-53B7A226889F}" type="sibTrans" cxnId="{48BB1257-9860-4ECF-8A44-CCBC9BE529B0}">
      <dgm:prSet/>
      <dgm:spPr/>
      <dgm:t>
        <a:bodyPr/>
        <a:lstStyle/>
        <a:p>
          <a:endParaRPr lang="it-IT"/>
        </a:p>
      </dgm:t>
    </dgm:pt>
    <dgm:pt modelId="{DC8933AE-F238-4466-8686-851AC84EDA92}" type="pres">
      <dgm:prSet presAssocID="{7D17DE6A-15A4-4A77-8780-E64FABE280EA}" presName="linear" presStyleCnt="0">
        <dgm:presLayoutVars>
          <dgm:animLvl val="lvl"/>
          <dgm:resizeHandles val="exact"/>
        </dgm:presLayoutVars>
      </dgm:prSet>
      <dgm:spPr/>
      <dgm:t>
        <a:bodyPr/>
        <a:lstStyle/>
        <a:p>
          <a:endParaRPr lang="it-IT"/>
        </a:p>
      </dgm:t>
    </dgm:pt>
    <dgm:pt modelId="{3476E073-E943-40EA-9768-DFCA42978F2E}" type="pres">
      <dgm:prSet presAssocID="{9F674638-7FE5-44CB-AA63-64A67D71E6B2}" presName="parentText" presStyleLbl="node1" presStyleIdx="0" presStyleCnt="5">
        <dgm:presLayoutVars>
          <dgm:chMax val="0"/>
          <dgm:bulletEnabled val="1"/>
        </dgm:presLayoutVars>
      </dgm:prSet>
      <dgm:spPr/>
      <dgm:t>
        <a:bodyPr/>
        <a:lstStyle/>
        <a:p>
          <a:endParaRPr lang="it-IT"/>
        </a:p>
      </dgm:t>
    </dgm:pt>
    <dgm:pt modelId="{490118EC-370A-42FC-8407-4A77DCC1BE5E}" type="pres">
      <dgm:prSet presAssocID="{9CD43376-2239-4C0C-9E90-26EAD8B6854F}" presName="spacer" presStyleCnt="0"/>
      <dgm:spPr/>
    </dgm:pt>
    <dgm:pt modelId="{2873FCFF-3924-4705-A5FE-691824F24778}" type="pres">
      <dgm:prSet presAssocID="{484FC53A-3C69-4DE0-A50A-4FFBDDFA4700}" presName="parentText" presStyleLbl="node1" presStyleIdx="1" presStyleCnt="5">
        <dgm:presLayoutVars>
          <dgm:chMax val="0"/>
          <dgm:bulletEnabled val="1"/>
        </dgm:presLayoutVars>
      </dgm:prSet>
      <dgm:spPr/>
      <dgm:t>
        <a:bodyPr/>
        <a:lstStyle/>
        <a:p>
          <a:endParaRPr lang="it-IT"/>
        </a:p>
      </dgm:t>
    </dgm:pt>
    <dgm:pt modelId="{CDB8C1BF-131A-4E29-8236-87EFF0929B18}" type="pres">
      <dgm:prSet presAssocID="{B798F33A-1FB6-40E4-93B9-EEC82DCD0A55}" presName="spacer" presStyleCnt="0"/>
      <dgm:spPr/>
    </dgm:pt>
    <dgm:pt modelId="{7D122E5E-7F1D-4B13-ABB7-4CED3F6945A6}" type="pres">
      <dgm:prSet presAssocID="{72DFB7F4-25F1-4466-BE8D-6053B0FE4D09}" presName="parentText" presStyleLbl="node1" presStyleIdx="2" presStyleCnt="5">
        <dgm:presLayoutVars>
          <dgm:chMax val="0"/>
          <dgm:bulletEnabled val="1"/>
        </dgm:presLayoutVars>
      </dgm:prSet>
      <dgm:spPr/>
      <dgm:t>
        <a:bodyPr/>
        <a:lstStyle/>
        <a:p>
          <a:endParaRPr lang="it-IT"/>
        </a:p>
      </dgm:t>
    </dgm:pt>
    <dgm:pt modelId="{4A63B6B6-9BD0-40FA-9582-0D28A205E3C6}" type="pres">
      <dgm:prSet presAssocID="{C334DAAD-08EA-400D-8610-2759C144C93C}" presName="spacer" presStyleCnt="0"/>
      <dgm:spPr/>
    </dgm:pt>
    <dgm:pt modelId="{0AF627F1-9B86-4463-B4EF-8FFF4772B8F5}" type="pres">
      <dgm:prSet presAssocID="{C169E8C9-8D54-4C99-B166-190AA3F5EF26}" presName="parentText" presStyleLbl="node1" presStyleIdx="3" presStyleCnt="5">
        <dgm:presLayoutVars>
          <dgm:chMax val="0"/>
          <dgm:bulletEnabled val="1"/>
        </dgm:presLayoutVars>
      </dgm:prSet>
      <dgm:spPr/>
      <dgm:t>
        <a:bodyPr/>
        <a:lstStyle/>
        <a:p>
          <a:endParaRPr lang="it-IT"/>
        </a:p>
      </dgm:t>
    </dgm:pt>
    <dgm:pt modelId="{E3767C72-ED33-402D-B175-15B19144DACB}" type="pres">
      <dgm:prSet presAssocID="{2E53A8AF-D4C8-4773-8E1C-DC6E8B9272E1}" presName="spacer" presStyleCnt="0"/>
      <dgm:spPr/>
    </dgm:pt>
    <dgm:pt modelId="{4F179015-E462-49B5-8BA5-6CFE4B6BAAF9}" type="pres">
      <dgm:prSet presAssocID="{72578C3C-7C91-4C2D-AD44-E45D11E26B75}" presName="parentText" presStyleLbl="node1" presStyleIdx="4" presStyleCnt="5">
        <dgm:presLayoutVars>
          <dgm:chMax val="0"/>
          <dgm:bulletEnabled val="1"/>
        </dgm:presLayoutVars>
      </dgm:prSet>
      <dgm:spPr/>
      <dgm:t>
        <a:bodyPr/>
        <a:lstStyle/>
        <a:p>
          <a:endParaRPr lang="it-IT"/>
        </a:p>
      </dgm:t>
    </dgm:pt>
  </dgm:ptLst>
  <dgm:cxnLst>
    <dgm:cxn modelId="{0F3E69AB-F48F-4175-9F6E-57BA3FB9491B}" srcId="{7D17DE6A-15A4-4A77-8780-E64FABE280EA}" destId="{72DFB7F4-25F1-4466-BE8D-6053B0FE4D09}" srcOrd="2" destOrd="0" parTransId="{A1CDE936-1CD4-43B1-89D5-F549ABE5DD50}" sibTransId="{C334DAAD-08EA-400D-8610-2759C144C93C}"/>
    <dgm:cxn modelId="{89CA29B3-A130-4751-9054-D26446C3C223}" type="presOf" srcId="{72DFB7F4-25F1-4466-BE8D-6053B0FE4D09}" destId="{7D122E5E-7F1D-4B13-ABB7-4CED3F6945A6}" srcOrd="0" destOrd="0" presId="urn:microsoft.com/office/officeart/2005/8/layout/vList2"/>
    <dgm:cxn modelId="{076E2572-CB19-4F50-B70E-8A32EE4B39A8}" type="presOf" srcId="{7D17DE6A-15A4-4A77-8780-E64FABE280EA}" destId="{DC8933AE-F238-4466-8686-851AC84EDA92}" srcOrd="0" destOrd="0" presId="urn:microsoft.com/office/officeart/2005/8/layout/vList2"/>
    <dgm:cxn modelId="{EF63649F-531C-480D-B9E4-62E7D4C23FC8}" type="presOf" srcId="{C169E8C9-8D54-4C99-B166-190AA3F5EF26}" destId="{0AF627F1-9B86-4463-B4EF-8FFF4772B8F5}" srcOrd="0" destOrd="0" presId="urn:microsoft.com/office/officeart/2005/8/layout/vList2"/>
    <dgm:cxn modelId="{E100F44C-3DDE-4A91-8D0D-4A4ED48D0B95}" srcId="{7D17DE6A-15A4-4A77-8780-E64FABE280EA}" destId="{C169E8C9-8D54-4C99-B166-190AA3F5EF26}" srcOrd="3" destOrd="0" parTransId="{3A1FFC01-0503-4AE7-BC34-3D6C359AE108}" sibTransId="{2E53A8AF-D4C8-4773-8E1C-DC6E8B9272E1}"/>
    <dgm:cxn modelId="{DCC315A2-6062-4D07-BF64-BC028D0DCA22}" srcId="{7D17DE6A-15A4-4A77-8780-E64FABE280EA}" destId="{484FC53A-3C69-4DE0-A50A-4FFBDDFA4700}" srcOrd="1" destOrd="0" parTransId="{258AEB61-E23D-434F-ACF5-592F13E6F449}" sibTransId="{B798F33A-1FB6-40E4-93B9-EEC82DCD0A55}"/>
    <dgm:cxn modelId="{C2F972C8-087E-4CA3-AD41-E78FE7914674}" srcId="{7D17DE6A-15A4-4A77-8780-E64FABE280EA}" destId="{9F674638-7FE5-44CB-AA63-64A67D71E6B2}" srcOrd="0" destOrd="0" parTransId="{7CDEC816-0DB9-4AF4-A73A-730997514442}" sibTransId="{9CD43376-2239-4C0C-9E90-26EAD8B6854F}"/>
    <dgm:cxn modelId="{48BB1257-9860-4ECF-8A44-CCBC9BE529B0}" srcId="{7D17DE6A-15A4-4A77-8780-E64FABE280EA}" destId="{72578C3C-7C91-4C2D-AD44-E45D11E26B75}" srcOrd="4" destOrd="0" parTransId="{5AFB2295-94A6-4635-B5F7-3B788D55FF97}" sibTransId="{9B8FCFCB-EEFB-4FE0-B6A4-53B7A226889F}"/>
    <dgm:cxn modelId="{567BB012-DA4D-451C-949F-E81559FE97DA}" type="presOf" srcId="{9F674638-7FE5-44CB-AA63-64A67D71E6B2}" destId="{3476E073-E943-40EA-9768-DFCA42978F2E}" srcOrd="0" destOrd="0" presId="urn:microsoft.com/office/officeart/2005/8/layout/vList2"/>
    <dgm:cxn modelId="{E286BF05-C284-4C86-BD0D-0224E981E5FE}" type="presOf" srcId="{484FC53A-3C69-4DE0-A50A-4FFBDDFA4700}" destId="{2873FCFF-3924-4705-A5FE-691824F24778}" srcOrd="0" destOrd="0" presId="urn:microsoft.com/office/officeart/2005/8/layout/vList2"/>
    <dgm:cxn modelId="{DF7C99DE-B1CD-4465-823C-4A1A92992BC9}" type="presOf" srcId="{72578C3C-7C91-4C2D-AD44-E45D11E26B75}" destId="{4F179015-E462-49B5-8BA5-6CFE4B6BAAF9}" srcOrd="0" destOrd="0" presId="urn:microsoft.com/office/officeart/2005/8/layout/vList2"/>
    <dgm:cxn modelId="{3C66827C-A057-4661-BC2E-9CF8D1E971CE}" type="presParOf" srcId="{DC8933AE-F238-4466-8686-851AC84EDA92}" destId="{3476E073-E943-40EA-9768-DFCA42978F2E}" srcOrd="0" destOrd="0" presId="urn:microsoft.com/office/officeart/2005/8/layout/vList2"/>
    <dgm:cxn modelId="{6EB1D9CA-7DBB-4CBF-B3A4-7CD09B4D7F3F}" type="presParOf" srcId="{DC8933AE-F238-4466-8686-851AC84EDA92}" destId="{490118EC-370A-42FC-8407-4A77DCC1BE5E}" srcOrd="1" destOrd="0" presId="urn:microsoft.com/office/officeart/2005/8/layout/vList2"/>
    <dgm:cxn modelId="{743470BF-CAF2-43DE-BC64-F303DF9561ED}" type="presParOf" srcId="{DC8933AE-F238-4466-8686-851AC84EDA92}" destId="{2873FCFF-3924-4705-A5FE-691824F24778}" srcOrd="2" destOrd="0" presId="urn:microsoft.com/office/officeart/2005/8/layout/vList2"/>
    <dgm:cxn modelId="{89ED61F7-8347-4820-AA98-C4CE801264C9}" type="presParOf" srcId="{DC8933AE-F238-4466-8686-851AC84EDA92}" destId="{CDB8C1BF-131A-4E29-8236-87EFF0929B18}" srcOrd="3" destOrd="0" presId="urn:microsoft.com/office/officeart/2005/8/layout/vList2"/>
    <dgm:cxn modelId="{955506F1-C050-43D4-9487-FDC590DF3E88}" type="presParOf" srcId="{DC8933AE-F238-4466-8686-851AC84EDA92}" destId="{7D122E5E-7F1D-4B13-ABB7-4CED3F6945A6}" srcOrd="4" destOrd="0" presId="urn:microsoft.com/office/officeart/2005/8/layout/vList2"/>
    <dgm:cxn modelId="{1522B779-CFC2-470D-9C1A-92B5A2A4DBAB}" type="presParOf" srcId="{DC8933AE-F238-4466-8686-851AC84EDA92}" destId="{4A63B6B6-9BD0-40FA-9582-0D28A205E3C6}" srcOrd="5" destOrd="0" presId="urn:microsoft.com/office/officeart/2005/8/layout/vList2"/>
    <dgm:cxn modelId="{B4A87351-ACCA-472A-A4C9-1039E40A22B0}" type="presParOf" srcId="{DC8933AE-F238-4466-8686-851AC84EDA92}" destId="{0AF627F1-9B86-4463-B4EF-8FFF4772B8F5}" srcOrd="6" destOrd="0" presId="urn:microsoft.com/office/officeart/2005/8/layout/vList2"/>
    <dgm:cxn modelId="{39757D2E-23FB-4B12-8A9E-272556E4F8F2}" type="presParOf" srcId="{DC8933AE-F238-4466-8686-851AC84EDA92}" destId="{E3767C72-ED33-402D-B175-15B19144DACB}" srcOrd="7" destOrd="0" presId="urn:microsoft.com/office/officeart/2005/8/layout/vList2"/>
    <dgm:cxn modelId="{938E0BAF-39F8-4404-BCC4-6B5F22E3BD1D}" type="presParOf" srcId="{DC8933AE-F238-4466-8686-851AC84EDA92}" destId="{4F179015-E462-49B5-8BA5-6CFE4B6BAAF9}" srcOrd="8"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D1458679-54E6-4B10-8B83-15FD87B1D43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790A96B7-82DE-4944-9238-499CF0F18070}">
      <dgm:prSet/>
      <dgm:spPr/>
      <dgm:t>
        <a:bodyPr/>
        <a:lstStyle/>
        <a:p>
          <a:pPr rtl="0"/>
          <a:r>
            <a:rPr lang="it-IT" dirty="0" smtClean="0"/>
            <a:t>Igiene ambientale della stanza del paziente</a:t>
          </a:r>
          <a:endParaRPr lang="it-IT" dirty="0"/>
        </a:p>
      </dgm:t>
    </dgm:pt>
    <dgm:pt modelId="{5FA5EAAE-1142-40DA-9D61-CE05D816BBA4}" type="parTrans" cxnId="{B3BC7813-A276-41C9-8C16-F0741F057C07}">
      <dgm:prSet/>
      <dgm:spPr/>
      <dgm:t>
        <a:bodyPr/>
        <a:lstStyle/>
        <a:p>
          <a:endParaRPr lang="it-IT"/>
        </a:p>
      </dgm:t>
    </dgm:pt>
    <dgm:pt modelId="{8D40E702-A12E-404F-BF97-957CD95C4140}" type="sibTrans" cxnId="{B3BC7813-A276-41C9-8C16-F0741F057C07}">
      <dgm:prSet/>
      <dgm:spPr/>
      <dgm:t>
        <a:bodyPr/>
        <a:lstStyle/>
        <a:p>
          <a:endParaRPr lang="it-IT"/>
        </a:p>
      </dgm:t>
    </dgm:pt>
    <dgm:pt modelId="{90586EFA-C0B4-4A8E-B248-DE034DD0498E}">
      <dgm:prSet custT="1"/>
      <dgm:spPr/>
      <dgm:t>
        <a:bodyPr/>
        <a:lstStyle/>
        <a:p>
          <a:pPr rtl="0"/>
          <a:r>
            <a:rPr lang="it-IT" sz="3300" dirty="0" smtClean="0"/>
            <a:t>1. </a:t>
          </a:r>
          <a:r>
            <a:rPr lang="it-IT" sz="2400" dirty="0" smtClean="0"/>
            <a:t>PULIZIA PERIODICA</a:t>
          </a:r>
        </a:p>
        <a:p>
          <a:pPr rtl="0"/>
          <a:r>
            <a:rPr lang="it-IT" sz="2400" dirty="0" smtClean="0"/>
            <a:t>2. PULIZIA STRAORDINARIA</a:t>
          </a:r>
        </a:p>
        <a:p>
          <a:pPr rtl="0"/>
          <a:r>
            <a:rPr lang="it-IT" sz="2400" dirty="0" smtClean="0"/>
            <a:t>3. PULIZIA TERMINALE </a:t>
          </a:r>
          <a:endParaRPr lang="it-IT" sz="2400" dirty="0"/>
        </a:p>
      </dgm:t>
    </dgm:pt>
    <dgm:pt modelId="{E39F7160-9577-4582-AC7A-D885781A282F}" type="parTrans" cxnId="{668B28F1-C91C-4807-A872-7B5446D6A659}">
      <dgm:prSet/>
      <dgm:spPr/>
      <dgm:t>
        <a:bodyPr/>
        <a:lstStyle/>
        <a:p>
          <a:endParaRPr lang="it-IT"/>
        </a:p>
      </dgm:t>
    </dgm:pt>
    <dgm:pt modelId="{34E813A8-2F60-4D82-8FF9-7189AC82F11A}" type="sibTrans" cxnId="{668B28F1-C91C-4807-A872-7B5446D6A659}">
      <dgm:prSet/>
      <dgm:spPr/>
      <dgm:t>
        <a:bodyPr/>
        <a:lstStyle/>
        <a:p>
          <a:endParaRPr lang="it-IT"/>
        </a:p>
      </dgm:t>
    </dgm:pt>
    <dgm:pt modelId="{EA1319BA-3DCC-44B9-AFD2-6BDBEB84287F}" type="pres">
      <dgm:prSet presAssocID="{D1458679-54E6-4B10-8B83-15FD87B1D437}" presName="Name0" presStyleCnt="0">
        <dgm:presLayoutVars>
          <dgm:chMax val="7"/>
          <dgm:dir/>
          <dgm:animLvl val="lvl"/>
          <dgm:resizeHandles val="exact"/>
        </dgm:presLayoutVars>
      </dgm:prSet>
      <dgm:spPr/>
      <dgm:t>
        <a:bodyPr/>
        <a:lstStyle/>
        <a:p>
          <a:endParaRPr lang="it-IT"/>
        </a:p>
      </dgm:t>
    </dgm:pt>
    <dgm:pt modelId="{97BB4057-D7F1-44FD-85E3-FCE0B56C6CED}" type="pres">
      <dgm:prSet presAssocID="{790A96B7-82DE-4944-9238-499CF0F18070}" presName="circle1" presStyleLbl="node1" presStyleIdx="0" presStyleCnt="2"/>
      <dgm:spPr/>
    </dgm:pt>
    <dgm:pt modelId="{F36F1ADC-B4B8-475F-A639-8E8A76EC4EC2}" type="pres">
      <dgm:prSet presAssocID="{790A96B7-82DE-4944-9238-499CF0F18070}" presName="space" presStyleCnt="0"/>
      <dgm:spPr/>
    </dgm:pt>
    <dgm:pt modelId="{4F297420-A1ED-422C-84A3-85C72484EAC5}" type="pres">
      <dgm:prSet presAssocID="{790A96B7-82DE-4944-9238-499CF0F18070}" presName="rect1" presStyleLbl="alignAcc1" presStyleIdx="0" presStyleCnt="2"/>
      <dgm:spPr/>
      <dgm:t>
        <a:bodyPr/>
        <a:lstStyle/>
        <a:p>
          <a:endParaRPr lang="it-IT"/>
        </a:p>
      </dgm:t>
    </dgm:pt>
    <dgm:pt modelId="{828E33AD-390D-4A6B-8AD8-EAB4291D57B8}" type="pres">
      <dgm:prSet presAssocID="{90586EFA-C0B4-4A8E-B248-DE034DD0498E}" presName="vertSpace2" presStyleLbl="node1" presStyleIdx="0" presStyleCnt="2"/>
      <dgm:spPr/>
    </dgm:pt>
    <dgm:pt modelId="{B7E86363-4DFF-4A7D-81F0-6EAE69F154FE}" type="pres">
      <dgm:prSet presAssocID="{90586EFA-C0B4-4A8E-B248-DE034DD0498E}" presName="circle2" presStyleLbl="node1" presStyleIdx="1" presStyleCnt="2"/>
      <dgm:spPr/>
    </dgm:pt>
    <dgm:pt modelId="{6BBBA8DE-73E3-463B-AD30-8F3F3C5B791A}" type="pres">
      <dgm:prSet presAssocID="{90586EFA-C0B4-4A8E-B248-DE034DD0498E}" presName="rect2" presStyleLbl="alignAcc1" presStyleIdx="1" presStyleCnt="2"/>
      <dgm:spPr/>
      <dgm:t>
        <a:bodyPr/>
        <a:lstStyle/>
        <a:p>
          <a:endParaRPr lang="it-IT"/>
        </a:p>
      </dgm:t>
    </dgm:pt>
    <dgm:pt modelId="{33097F48-D023-4401-844B-B52BC691F040}" type="pres">
      <dgm:prSet presAssocID="{790A96B7-82DE-4944-9238-499CF0F18070}" presName="rect1ParTxNoCh" presStyleLbl="alignAcc1" presStyleIdx="1" presStyleCnt="2">
        <dgm:presLayoutVars>
          <dgm:chMax val="1"/>
          <dgm:bulletEnabled val="1"/>
        </dgm:presLayoutVars>
      </dgm:prSet>
      <dgm:spPr/>
      <dgm:t>
        <a:bodyPr/>
        <a:lstStyle/>
        <a:p>
          <a:endParaRPr lang="it-IT"/>
        </a:p>
      </dgm:t>
    </dgm:pt>
    <dgm:pt modelId="{80CE61C6-7F8F-4FBA-9E43-2F178A6B2D3F}" type="pres">
      <dgm:prSet presAssocID="{90586EFA-C0B4-4A8E-B248-DE034DD0498E}" presName="rect2ParTxNoCh" presStyleLbl="alignAcc1" presStyleIdx="1" presStyleCnt="2">
        <dgm:presLayoutVars>
          <dgm:chMax val="1"/>
          <dgm:bulletEnabled val="1"/>
        </dgm:presLayoutVars>
      </dgm:prSet>
      <dgm:spPr/>
      <dgm:t>
        <a:bodyPr/>
        <a:lstStyle/>
        <a:p>
          <a:endParaRPr lang="it-IT"/>
        </a:p>
      </dgm:t>
    </dgm:pt>
  </dgm:ptLst>
  <dgm:cxnLst>
    <dgm:cxn modelId="{B3BC7813-A276-41C9-8C16-F0741F057C07}" srcId="{D1458679-54E6-4B10-8B83-15FD87B1D437}" destId="{790A96B7-82DE-4944-9238-499CF0F18070}" srcOrd="0" destOrd="0" parTransId="{5FA5EAAE-1142-40DA-9D61-CE05D816BBA4}" sibTransId="{8D40E702-A12E-404F-BF97-957CD95C4140}"/>
    <dgm:cxn modelId="{E95C5A72-CB6A-474C-82A6-4561B53DE65E}" type="presOf" srcId="{D1458679-54E6-4B10-8B83-15FD87B1D437}" destId="{EA1319BA-3DCC-44B9-AFD2-6BDBEB84287F}" srcOrd="0" destOrd="0" presId="urn:microsoft.com/office/officeart/2005/8/layout/target3"/>
    <dgm:cxn modelId="{0D1230FA-2D92-4FA4-87A9-CBEB3771FA34}" type="presOf" srcId="{790A96B7-82DE-4944-9238-499CF0F18070}" destId="{4F297420-A1ED-422C-84A3-85C72484EAC5}" srcOrd="0" destOrd="0" presId="urn:microsoft.com/office/officeart/2005/8/layout/target3"/>
    <dgm:cxn modelId="{91E5EAD9-6D39-41C2-A06A-0FD4E7A6C9C6}" type="presOf" srcId="{790A96B7-82DE-4944-9238-499CF0F18070}" destId="{33097F48-D023-4401-844B-B52BC691F040}" srcOrd="1" destOrd="0" presId="urn:microsoft.com/office/officeart/2005/8/layout/target3"/>
    <dgm:cxn modelId="{7D3FA1AB-8734-45B1-9086-4AD30B323029}" type="presOf" srcId="{90586EFA-C0B4-4A8E-B248-DE034DD0498E}" destId="{6BBBA8DE-73E3-463B-AD30-8F3F3C5B791A}" srcOrd="0" destOrd="0" presId="urn:microsoft.com/office/officeart/2005/8/layout/target3"/>
    <dgm:cxn modelId="{668B28F1-C91C-4807-A872-7B5446D6A659}" srcId="{D1458679-54E6-4B10-8B83-15FD87B1D437}" destId="{90586EFA-C0B4-4A8E-B248-DE034DD0498E}" srcOrd="1" destOrd="0" parTransId="{E39F7160-9577-4582-AC7A-D885781A282F}" sibTransId="{34E813A8-2F60-4D82-8FF9-7189AC82F11A}"/>
    <dgm:cxn modelId="{EAB5FA56-9984-440E-9A7E-9BDC15D74BA7}" type="presOf" srcId="{90586EFA-C0B4-4A8E-B248-DE034DD0498E}" destId="{80CE61C6-7F8F-4FBA-9E43-2F178A6B2D3F}" srcOrd="1" destOrd="0" presId="urn:microsoft.com/office/officeart/2005/8/layout/target3"/>
    <dgm:cxn modelId="{0F24CA39-DF95-46FD-A595-5FFC488A76B4}" type="presParOf" srcId="{EA1319BA-3DCC-44B9-AFD2-6BDBEB84287F}" destId="{97BB4057-D7F1-44FD-85E3-FCE0B56C6CED}" srcOrd="0" destOrd="0" presId="urn:microsoft.com/office/officeart/2005/8/layout/target3"/>
    <dgm:cxn modelId="{93B43140-5D42-4CCF-9FED-94BD6F6EBACA}" type="presParOf" srcId="{EA1319BA-3DCC-44B9-AFD2-6BDBEB84287F}" destId="{F36F1ADC-B4B8-475F-A639-8E8A76EC4EC2}" srcOrd="1" destOrd="0" presId="urn:microsoft.com/office/officeart/2005/8/layout/target3"/>
    <dgm:cxn modelId="{D6E3C2CB-65C5-4AB7-B0D0-763518B401E9}" type="presParOf" srcId="{EA1319BA-3DCC-44B9-AFD2-6BDBEB84287F}" destId="{4F297420-A1ED-422C-84A3-85C72484EAC5}" srcOrd="2" destOrd="0" presId="urn:microsoft.com/office/officeart/2005/8/layout/target3"/>
    <dgm:cxn modelId="{CE5AA7C8-694A-4D23-9A10-E03A7E72E6BC}" type="presParOf" srcId="{EA1319BA-3DCC-44B9-AFD2-6BDBEB84287F}" destId="{828E33AD-390D-4A6B-8AD8-EAB4291D57B8}" srcOrd="3" destOrd="0" presId="urn:microsoft.com/office/officeart/2005/8/layout/target3"/>
    <dgm:cxn modelId="{DF171E4F-F5A0-4EFB-9195-8852A5A66ECD}" type="presParOf" srcId="{EA1319BA-3DCC-44B9-AFD2-6BDBEB84287F}" destId="{B7E86363-4DFF-4A7D-81F0-6EAE69F154FE}" srcOrd="4" destOrd="0" presId="urn:microsoft.com/office/officeart/2005/8/layout/target3"/>
    <dgm:cxn modelId="{6893080F-5EB1-49E5-8260-C5C120702A1D}" type="presParOf" srcId="{EA1319BA-3DCC-44B9-AFD2-6BDBEB84287F}" destId="{6BBBA8DE-73E3-463B-AD30-8F3F3C5B791A}" srcOrd="5" destOrd="0" presId="urn:microsoft.com/office/officeart/2005/8/layout/target3"/>
    <dgm:cxn modelId="{7BD177ED-CE99-4F98-AFC7-4BB1E8F3FD4A}" type="presParOf" srcId="{EA1319BA-3DCC-44B9-AFD2-6BDBEB84287F}" destId="{33097F48-D023-4401-844B-B52BC691F040}" srcOrd="6" destOrd="0" presId="urn:microsoft.com/office/officeart/2005/8/layout/target3"/>
    <dgm:cxn modelId="{E9C40D74-9B2F-4103-B565-C2AC89454FC2}" type="presParOf" srcId="{EA1319BA-3DCC-44B9-AFD2-6BDBEB84287F}" destId="{80CE61C6-7F8F-4FBA-9E43-2F178A6B2D3F}" srcOrd="7" destOrd="0" presId="urn:microsoft.com/office/officeart/2005/8/layout/target3"/>
  </dgm:cxnLst>
  <dgm:bg/>
  <dgm:whole/>
</dgm:dataModel>
</file>

<file path=ppt/diagrams/data9.xml><?xml version="1.0" encoding="utf-8"?>
<dgm:dataModel xmlns:dgm="http://schemas.openxmlformats.org/drawingml/2006/diagram" xmlns:a="http://schemas.openxmlformats.org/drawingml/2006/main">
  <dgm:ptLst>
    <dgm:pt modelId="{D022E46D-1CED-4B94-BFFF-750FC552CF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50DCDF22-E6FF-4C42-A4B0-15D5618E66BF}">
      <dgm:prSet/>
      <dgm:spPr/>
      <dgm:t>
        <a:bodyPr/>
        <a:lstStyle/>
        <a:p>
          <a:pPr rtl="0"/>
          <a:r>
            <a:rPr lang="it-IT" dirty="0" smtClean="0"/>
            <a:t>Pulizia/Sanificazione</a:t>
          </a:r>
          <a:endParaRPr lang="it-IT" dirty="0"/>
        </a:p>
      </dgm:t>
    </dgm:pt>
    <dgm:pt modelId="{BD81E80E-267C-46CB-9AA5-796CAFD4955C}" type="parTrans" cxnId="{394474BB-09AF-4772-9745-5AEA87D91660}">
      <dgm:prSet/>
      <dgm:spPr/>
      <dgm:t>
        <a:bodyPr/>
        <a:lstStyle/>
        <a:p>
          <a:endParaRPr lang="it-IT"/>
        </a:p>
      </dgm:t>
    </dgm:pt>
    <dgm:pt modelId="{98B1B689-22CC-46DF-AC2C-722E7BE86442}" type="sibTrans" cxnId="{394474BB-09AF-4772-9745-5AEA87D91660}">
      <dgm:prSet/>
      <dgm:spPr/>
      <dgm:t>
        <a:bodyPr/>
        <a:lstStyle/>
        <a:p>
          <a:endParaRPr lang="it-IT"/>
        </a:p>
      </dgm:t>
    </dgm:pt>
    <dgm:pt modelId="{A13A9204-3FA8-4C26-B20F-D7DD8E590C3E}">
      <dgm:prSet/>
      <dgm:spPr/>
      <dgm:t>
        <a:bodyPr/>
        <a:lstStyle/>
        <a:p>
          <a:pPr rtl="0"/>
          <a:r>
            <a:rPr lang="it-IT" dirty="0" smtClean="0"/>
            <a:t>Decontaminazione </a:t>
          </a:r>
          <a:endParaRPr lang="it-IT" dirty="0"/>
        </a:p>
      </dgm:t>
    </dgm:pt>
    <dgm:pt modelId="{B471AD11-EA64-415E-92A2-D1F1F51F85DF}" type="parTrans" cxnId="{F4875FA0-64C1-4868-AB23-AB4136686145}">
      <dgm:prSet/>
      <dgm:spPr/>
      <dgm:t>
        <a:bodyPr/>
        <a:lstStyle/>
        <a:p>
          <a:endParaRPr lang="it-IT"/>
        </a:p>
      </dgm:t>
    </dgm:pt>
    <dgm:pt modelId="{F6DB204A-573C-4457-946C-79BA94ADC1CC}" type="sibTrans" cxnId="{F4875FA0-64C1-4868-AB23-AB4136686145}">
      <dgm:prSet/>
      <dgm:spPr/>
      <dgm:t>
        <a:bodyPr/>
        <a:lstStyle/>
        <a:p>
          <a:endParaRPr lang="it-IT"/>
        </a:p>
      </dgm:t>
    </dgm:pt>
    <dgm:pt modelId="{6514B332-1952-406C-AEE2-FDC72FBB410D}">
      <dgm:prSet/>
      <dgm:spPr/>
      <dgm:t>
        <a:bodyPr/>
        <a:lstStyle/>
        <a:p>
          <a:pPr rtl="0"/>
          <a:r>
            <a:rPr lang="it-IT" dirty="0" smtClean="0"/>
            <a:t>Disinfezione/Sanitizzazione</a:t>
          </a:r>
          <a:endParaRPr lang="it-IT" dirty="0"/>
        </a:p>
      </dgm:t>
    </dgm:pt>
    <dgm:pt modelId="{104D869D-E32C-46A6-A72E-5361CE1B4F22}" type="parTrans" cxnId="{11796A8E-5C29-484D-B1F2-09349A3F96B5}">
      <dgm:prSet/>
      <dgm:spPr/>
      <dgm:t>
        <a:bodyPr/>
        <a:lstStyle/>
        <a:p>
          <a:endParaRPr lang="it-IT"/>
        </a:p>
      </dgm:t>
    </dgm:pt>
    <dgm:pt modelId="{6C035E92-EDDE-416C-B8C3-F40D55357D08}" type="sibTrans" cxnId="{11796A8E-5C29-484D-B1F2-09349A3F96B5}">
      <dgm:prSet/>
      <dgm:spPr/>
      <dgm:t>
        <a:bodyPr/>
        <a:lstStyle/>
        <a:p>
          <a:endParaRPr lang="it-IT"/>
        </a:p>
      </dgm:t>
    </dgm:pt>
    <dgm:pt modelId="{9234D5BE-B9BF-443B-B29C-8C56653D7061}">
      <dgm:prSet/>
      <dgm:spPr/>
      <dgm:t>
        <a:bodyPr/>
        <a:lstStyle/>
        <a:p>
          <a:pPr rtl="0"/>
          <a:r>
            <a:rPr lang="it-IT" dirty="0" smtClean="0"/>
            <a:t>Sterilizzazione</a:t>
          </a:r>
          <a:endParaRPr lang="it-IT" dirty="0"/>
        </a:p>
      </dgm:t>
    </dgm:pt>
    <dgm:pt modelId="{2C6C141B-E2B7-448A-AEFD-08637BFDE595}" type="parTrans" cxnId="{EF7B5C41-4BB8-4374-B08A-336FB7A0ECF9}">
      <dgm:prSet/>
      <dgm:spPr/>
      <dgm:t>
        <a:bodyPr/>
        <a:lstStyle/>
        <a:p>
          <a:endParaRPr lang="it-IT"/>
        </a:p>
      </dgm:t>
    </dgm:pt>
    <dgm:pt modelId="{DBE0874F-5211-420A-B23A-B5AC510239C7}" type="sibTrans" cxnId="{EF7B5C41-4BB8-4374-B08A-336FB7A0ECF9}">
      <dgm:prSet/>
      <dgm:spPr/>
      <dgm:t>
        <a:bodyPr/>
        <a:lstStyle/>
        <a:p>
          <a:endParaRPr lang="it-IT"/>
        </a:p>
      </dgm:t>
    </dgm:pt>
    <dgm:pt modelId="{1E427A5F-817B-4E43-B5F1-3399191AF4F8}" type="pres">
      <dgm:prSet presAssocID="{D022E46D-1CED-4B94-BFFF-750FC552CFC8}" presName="Name0" presStyleCnt="0">
        <dgm:presLayoutVars>
          <dgm:dir/>
          <dgm:animLvl val="lvl"/>
          <dgm:resizeHandles val="exact"/>
        </dgm:presLayoutVars>
      </dgm:prSet>
      <dgm:spPr/>
      <dgm:t>
        <a:bodyPr/>
        <a:lstStyle/>
        <a:p>
          <a:endParaRPr lang="it-IT"/>
        </a:p>
      </dgm:t>
    </dgm:pt>
    <dgm:pt modelId="{C1E5704D-22B0-41FC-A6C2-5E85886BE092}" type="pres">
      <dgm:prSet presAssocID="{50DCDF22-E6FF-4C42-A4B0-15D5618E66BF}" presName="linNode" presStyleCnt="0"/>
      <dgm:spPr/>
    </dgm:pt>
    <dgm:pt modelId="{A6EC957B-49BE-4522-A747-55248A8A0BDF}" type="pres">
      <dgm:prSet presAssocID="{50DCDF22-E6FF-4C42-A4B0-15D5618E66BF}" presName="parentText" presStyleLbl="node1" presStyleIdx="0" presStyleCnt="4">
        <dgm:presLayoutVars>
          <dgm:chMax val="1"/>
          <dgm:bulletEnabled val="1"/>
        </dgm:presLayoutVars>
      </dgm:prSet>
      <dgm:spPr/>
      <dgm:t>
        <a:bodyPr/>
        <a:lstStyle/>
        <a:p>
          <a:endParaRPr lang="it-IT"/>
        </a:p>
      </dgm:t>
    </dgm:pt>
    <dgm:pt modelId="{F1918376-DEBA-4A74-A91A-CD80393970FA}" type="pres">
      <dgm:prSet presAssocID="{98B1B689-22CC-46DF-AC2C-722E7BE86442}" presName="sp" presStyleCnt="0"/>
      <dgm:spPr/>
    </dgm:pt>
    <dgm:pt modelId="{D10A0E96-1997-4041-8476-EE522D657816}" type="pres">
      <dgm:prSet presAssocID="{A13A9204-3FA8-4C26-B20F-D7DD8E590C3E}" presName="linNode" presStyleCnt="0"/>
      <dgm:spPr/>
    </dgm:pt>
    <dgm:pt modelId="{0297980F-8282-4B39-A0B3-13CD47E1E287}" type="pres">
      <dgm:prSet presAssocID="{A13A9204-3FA8-4C26-B20F-D7DD8E590C3E}" presName="parentText" presStyleLbl="node1" presStyleIdx="1" presStyleCnt="4">
        <dgm:presLayoutVars>
          <dgm:chMax val="1"/>
          <dgm:bulletEnabled val="1"/>
        </dgm:presLayoutVars>
      </dgm:prSet>
      <dgm:spPr/>
      <dgm:t>
        <a:bodyPr/>
        <a:lstStyle/>
        <a:p>
          <a:endParaRPr lang="it-IT"/>
        </a:p>
      </dgm:t>
    </dgm:pt>
    <dgm:pt modelId="{0540CA93-9564-49E8-8B64-61DEBA6E025A}" type="pres">
      <dgm:prSet presAssocID="{F6DB204A-573C-4457-946C-79BA94ADC1CC}" presName="sp" presStyleCnt="0"/>
      <dgm:spPr/>
    </dgm:pt>
    <dgm:pt modelId="{9D89D421-DEBD-4351-9C6E-367AF46C7F00}" type="pres">
      <dgm:prSet presAssocID="{6514B332-1952-406C-AEE2-FDC72FBB410D}" presName="linNode" presStyleCnt="0"/>
      <dgm:spPr/>
    </dgm:pt>
    <dgm:pt modelId="{71818B27-4B3B-4144-96D1-6ADE0C9AF135}" type="pres">
      <dgm:prSet presAssocID="{6514B332-1952-406C-AEE2-FDC72FBB410D}" presName="parentText" presStyleLbl="node1" presStyleIdx="2" presStyleCnt="4">
        <dgm:presLayoutVars>
          <dgm:chMax val="1"/>
          <dgm:bulletEnabled val="1"/>
        </dgm:presLayoutVars>
      </dgm:prSet>
      <dgm:spPr/>
      <dgm:t>
        <a:bodyPr/>
        <a:lstStyle/>
        <a:p>
          <a:endParaRPr lang="it-IT"/>
        </a:p>
      </dgm:t>
    </dgm:pt>
    <dgm:pt modelId="{5ABB477E-DE3A-4038-94CC-7E1A9606613E}" type="pres">
      <dgm:prSet presAssocID="{6C035E92-EDDE-416C-B8C3-F40D55357D08}" presName="sp" presStyleCnt="0"/>
      <dgm:spPr/>
    </dgm:pt>
    <dgm:pt modelId="{1F7CAB41-EDB6-49B6-BBC7-7E19F887CCEC}" type="pres">
      <dgm:prSet presAssocID="{9234D5BE-B9BF-443B-B29C-8C56653D7061}" presName="linNode" presStyleCnt="0"/>
      <dgm:spPr/>
    </dgm:pt>
    <dgm:pt modelId="{B80A3F35-8097-443F-B83E-B56D6451C47F}" type="pres">
      <dgm:prSet presAssocID="{9234D5BE-B9BF-443B-B29C-8C56653D7061}" presName="parentText" presStyleLbl="node1" presStyleIdx="3" presStyleCnt="4">
        <dgm:presLayoutVars>
          <dgm:chMax val="1"/>
          <dgm:bulletEnabled val="1"/>
        </dgm:presLayoutVars>
      </dgm:prSet>
      <dgm:spPr/>
      <dgm:t>
        <a:bodyPr/>
        <a:lstStyle/>
        <a:p>
          <a:endParaRPr lang="it-IT"/>
        </a:p>
      </dgm:t>
    </dgm:pt>
  </dgm:ptLst>
  <dgm:cxnLst>
    <dgm:cxn modelId="{F46D69F1-75BF-41D1-8639-5CF274F2FE7C}" type="presOf" srcId="{6514B332-1952-406C-AEE2-FDC72FBB410D}" destId="{71818B27-4B3B-4144-96D1-6ADE0C9AF135}" srcOrd="0" destOrd="0" presId="urn:microsoft.com/office/officeart/2005/8/layout/vList5"/>
    <dgm:cxn modelId="{11796A8E-5C29-484D-B1F2-09349A3F96B5}" srcId="{D022E46D-1CED-4B94-BFFF-750FC552CFC8}" destId="{6514B332-1952-406C-AEE2-FDC72FBB410D}" srcOrd="2" destOrd="0" parTransId="{104D869D-E32C-46A6-A72E-5361CE1B4F22}" sibTransId="{6C035E92-EDDE-416C-B8C3-F40D55357D08}"/>
    <dgm:cxn modelId="{EF7B5C41-4BB8-4374-B08A-336FB7A0ECF9}" srcId="{D022E46D-1CED-4B94-BFFF-750FC552CFC8}" destId="{9234D5BE-B9BF-443B-B29C-8C56653D7061}" srcOrd="3" destOrd="0" parTransId="{2C6C141B-E2B7-448A-AEFD-08637BFDE595}" sibTransId="{DBE0874F-5211-420A-B23A-B5AC510239C7}"/>
    <dgm:cxn modelId="{A0AE4200-BBA2-4B26-A4CF-F6649B81578C}" type="presOf" srcId="{A13A9204-3FA8-4C26-B20F-D7DD8E590C3E}" destId="{0297980F-8282-4B39-A0B3-13CD47E1E287}" srcOrd="0" destOrd="0" presId="urn:microsoft.com/office/officeart/2005/8/layout/vList5"/>
    <dgm:cxn modelId="{F4875FA0-64C1-4868-AB23-AB4136686145}" srcId="{D022E46D-1CED-4B94-BFFF-750FC552CFC8}" destId="{A13A9204-3FA8-4C26-B20F-D7DD8E590C3E}" srcOrd="1" destOrd="0" parTransId="{B471AD11-EA64-415E-92A2-D1F1F51F85DF}" sibTransId="{F6DB204A-573C-4457-946C-79BA94ADC1CC}"/>
    <dgm:cxn modelId="{856952E1-C460-4C14-86F2-41CF6E7A80D7}" type="presOf" srcId="{D022E46D-1CED-4B94-BFFF-750FC552CFC8}" destId="{1E427A5F-817B-4E43-B5F1-3399191AF4F8}" srcOrd="0" destOrd="0" presId="urn:microsoft.com/office/officeart/2005/8/layout/vList5"/>
    <dgm:cxn modelId="{394474BB-09AF-4772-9745-5AEA87D91660}" srcId="{D022E46D-1CED-4B94-BFFF-750FC552CFC8}" destId="{50DCDF22-E6FF-4C42-A4B0-15D5618E66BF}" srcOrd="0" destOrd="0" parTransId="{BD81E80E-267C-46CB-9AA5-796CAFD4955C}" sibTransId="{98B1B689-22CC-46DF-AC2C-722E7BE86442}"/>
    <dgm:cxn modelId="{021E221F-D125-4786-AAD6-AF0BAAF9369E}" type="presOf" srcId="{50DCDF22-E6FF-4C42-A4B0-15D5618E66BF}" destId="{A6EC957B-49BE-4522-A747-55248A8A0BDF}" srcOrd="0" destOrd="0" presId="urn:microsoft.com/office/officeart/2005/8/layout/vList5"/>
    <dgm:cxn modelId="{1C0FD987-6CF5-4FF2-B11C-B971B63F03E1}" type="presOf" srcId="{9234D5BE-B9BF-443B-B29C-8C56653D7061}" destId="{B80A3F35-8097-443F-B83E-B56D6451C47F}" srcOrd="0" destOrd="0" presId="urn:microsoft.com/office/officeart/2005/8/layout/vList5"/>
    <dgm:cxn modelId="{9927DFF6-7568-42B4-89CF-F1A1A118945D}" type="presParOf" srcId="{1E427A5F-817B-4E43-B5F1-3399191AF4F8}" destId="{C1E5704D-22B0-41FC-A6C2-5E85886BE092}" srcOrd="0" destOrd="0" presId="urn:microsoft.com/office/officeart/2005/8/layout/vList5"/>
    <dgm:cxn modelId="{701C63C1-0693-4A15-85F7-09B241A57324}" type="presParOf" srcId="{C1E5704D-22B0-41FC-A6C2-5E85886BE092}" destId="{A6EC957B-49BE-4522-A747-55248A8A0BDF}" srcOrd="0" destOrd="0" presId="urn:microsoft.com/office/officeart/2005/8/layout/vList5"/>
    <dgm:cxn modelId="{487FB1C2-F53F-4B4D-8ED0-8121E4DEF1CA}" type="presParOf" srcId="{1E427A5F-817B-4E43-B5F1-3399191AF4F8}" destId="{F1918376-DEBA-4A74-A91A-CD80393970FA}" srcOrd="1" destOrd="0" presId="urn:microsoft.com/office/officeart/2005/8/layout/vList5"/>
    <dgm:cxn modelId="{C61BF4D9-A622-43B3-B43E-83A6627FF1C1}" type="presParOf" srcId="{1E427A5F-817B-4E43-B5F1-3399191AF4F8}" destId="{D10A0E96-1997-4041-8476-EE522D657816}" srcOrd="2" destOrd="0" presId="urn:microsoft.com/office/officeart/2005/8/layout/vList5"/>
    <dgm:cxn modelId="{A4363FCC-F00D-4B91-835A-B5259F9993EF}" type="presParOf" srcId="{D10A0E96-1997-4041-8476-EE522D657816}" destId="{0297980F-8282-4B39-A0B3-13CD47E1E287}" srcOrd="0" destOrd="0" presId="urn:microsoft.com/office/officeart/2005/8/layout/vList5"/>
    <dgm:cxn modelId="{1E46CD3A-6B7B-4BBE-A704-59B8F8856958}" type="presParOf" srcId="{1E427A5F-817B-4E43-B5F1-3399191AF4F8}" destId="{0540CA93-9564-49E8-8B64-61DEBA6E025A}" srcOrd="3" destOrd="0" presId="urn:microsoft.com/office/officeart/2005/8/layout/vList5"/>
    <dgm:cxn modelId="{4FB20B51-86AC-46D2-B384-60FE65A17777}" type="presParOf" srcId="{1E427A5F-817B-4E43-B5F1-3399191AF4F8}" destId="{9D89D421-DEBD-4351-9C6E-367AF46C7F00}" srcOrd="4" destOrd="0" presId="urn:microsoft.com/office/officeart/2005/8/layout/vList5"/>
    <dgm:cxn modelId="{0820AACC-837F-4C89-99B1-BDFC5C99E892}" type="presParOf" srcId="{9D89D421-DEBD-4351-9C6E-367AF46C7F00}" destId="{71818B27-4B3B-4144-96D1-6ADE0C9AF135}" srcOrd="0" destOrd="0" presId="urn:microsoft.com/office/officeart/2005/8/layout/vList5"/>
    <dgm:cxn modelId="{7B1AF1DA-9720-454B-A704-D39660B665C2}" type="presParOf" srcId="{1E427A5F-817B-4E43-B5F1-3399191AF4F8}" destId="{5ABB477E-DE3A-4038-94CC-7E1A9606613E}" srcOrd="5" destOrd="0" presId="urn:microsoft.com/office/officeart/2005/8/layout/vList5"/>
    <dgm:cxn modelId="{D473639B-3477-4C6B-8A64-C17E097A3714}" type="presParOf" srcId="{1E427A5F-817B-4E43-B5F1-3399191AF4F8}" destId="{1F7CAB41-EDB6-49B6-BBC7-7E19F887CCEC}" srcOrd="6" destOrd="0" presId="urn:microsoft.com/office/officeart/2005/8/layout/vList5"/>
    <dgm:cxn modelId="{1DC8CD4E-6522-4ED5-91A6-CF87AC7D03D0}" type="presParOf" srcId="{1F7CAB41-EDB6-49B6-BBC7-7E19F887CCEC}" destId="{B80A3F35-8097-443F-B83E-B56D6451C47F}"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C7F464"/>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012325" y="2960550"/>
            <a:ext cx="5445900" cy="2405700"/>
          </a:xfrm>
          <a:prstGeom prst="rect">
            <a:avLst/>
          </a:prstGeom>
        </p:spPr>
        <p:txBody>
          <a:bodyPr spcFirstLastPara="1" wrap="square" lIns="91425" tIns="91425" rIns="91425" bIns="91425" anchor="b" anchorCtr="0"/>
          <a:lstStyle>
            <a:lvl1pPr lvl="0" algn="r">
              <a:spcBef>
                <a:spcPts val="0"/>
              </a:spcBef>
              <a:spcAft>
                <a:spcPts val="0"/>
              </a:spcAft>
              <a:buSzPts val="4800"/>
              <a:buNone/>
              <a:defRPr sz="4800"/>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
        <p:nvSpPr>
          <p:cNvPr id="11" name="Google Shape;11;p2"/>
          <p:cNvSpPr/>
          <p:nvPr/>
        </p:nvSpPr>
        <p:spPr>
          <a:xfrm>
            <a:off x="6208125" y="5619450"/>
            <a:ext cx="2250000" cy="137700"/>
          </a:xfrm>
          <a:prstGeom prst="rect">
            <a:avLst/>
          </a:prstGeom>
          <a:solidFill>
            <a:srgbClr val="4EC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4ECDC4"/>
        </a:solidFill>
        <a:effectLst/>
      </p:bgPr>
    </p:bg>
    <p:spTree>
      <p:nvGrpSpPr>
        <p:cNvPr id="1" name="Shape 12"/>
        <p:cNvGrpSpPr/>
        <p:nvPr/>
      </p:nvGrpSpPr>
      <p:grpSpPr>
        <a:xfrm>
          <a:off x="0" y="0"/>
          <a:ext cx="0" cy="0"/>
          <a:chOff x="0" y="0"/>
          <a:chExt cx="0" cy="0"/>
        </a:xfrm>
      </p:grpSpPr>
      <p:sp>
        <p:nvSpPr>
          <p:cNvPr id="13" name="Google Shape;13;p3"/>
          <p:cNvSpPr/>
          <p:nvPr/>
        </p:nvSpPr>
        <p:spPr>
          <a:xfrm>
            <a:off x="5680600" y="0"/>
            <a:ext cx="34632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3863725"/>
            <a:ext cx="4505400" cy="19104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5" name="Google Shape;15;p3"/>
          <p:cNvSpPr txBox="1">
            <a:spLocks noGrp="1"/>
          </p:cNvSpPr>
          <p:nvPr>
            <p:ph type="subTitle" idx="1"/>
          </p:nvPr>
        </p:nvSpPr>
        <p:spPr>
          <a:xfrm>
            <a:off x="6101100" y="3817852"/>
            <a:ext cx="2446500" cy="1910400"/>
          </a:xfrm>
          <a:prstGeom prst="rect">
            <a:avLst/>
          </a:prstGeom>
        </p:spPr>
        <p:txBody>
          <a:bodyPr spcFirstLastPara="1" wrap="square" lIns="91425" tIns="91425" rIns="91425" bIns="91425" anchor="b" anchorCtr="0"/>
          <a:lstStyle>
            <a:lvl1pPr lvl="0" rtl="0">
              <a:spcBef>
                <a:spcPts val="0"/>
              </a:spcBef>
              <a:spcAft>
                <a:spcPts val="0"/>
              </a:spcAft>
              <a:buClr>
                <a:srgbClr val="738498"/>
              </a:buClr>
              <a:buSzPts val="2200"/>
              <a:buNone/>
              <a:defRPr sz="2200">
                <a:solidFill>
                  <a:srgbClr val="738498"/>
                </a:solidFill>
              </a:defRPr>
            </a:lvl1pPr>
            <a:lvl2pPr lvl="1" rtl="0">
              <a:spcBef>
                <a:spcPts val="0"/>
              </a:spcBef>
              <a:spcAft>
                <a:spcPts val="0"/>
              </a:spcAft>
              <a:buClr>
                <a:srgbClr val="738498"/>
              </a:buClr>
              <a:buSzPts val="2200"/>
              <a:buNone/>
              <a:defRPr sz="2200">
                <a:solidFill>
                  <a:srgbClr val="738498"/>
                </a:solidFill>
              </a:defRPr>
            </a:lvl2pPr>
            <a:lvl3pPr lvl="2" rtl="0">
              <a:spcBef>
                <a:spcPts val="0"/>
              </a:spcBef>
              <a:spcAft>
                <a:spcPts val="0"/>
              </a:spcAft>
              <a:buClr>
                <a:srgbClr val="738498"/>
              </a:buClr>
              <a:buSzPts val="2200"/>
              <a:buNone/>
              <a:defRPr sz="2200">
                <a:solidFill>
                  <a:srgbClr val="738498"/>
                </a:solidFill>
              </a:defRPr>
            </a:lvl3pPr>
            <a:lvl4pPr lvl="3" rtl="0">
              <a:spcBef>
                <a:spcPts val="0"/>
              </a:spcBef>
              <a:spcAft>
                <a:spcPts val="0"/>
              </a:spcAft>
              <a:buClr>
                <a:srgbClr val="738498"/>
              </a:buClr>
              <a:buSzPts val="2200"/>
              <a:buNone/>
              <a:defRPr sz="2200">
                <a:solidFill>
                  <a:srgbClr val="738498"/>
                </a:solidFill>
              </a:defRPr>
            </a:lvl4pPr>
            <a:lvl5pPr lvl="4" rtl="0">
              <a:spcBef>
                <a:spcPts val="0"/>
              </a:spcBef>
              <a:spcAft>
                <a:spcPts val="0"/>
              </a:spcAft>
              <a:buClr>
                <a:srgbClr val="738498"/>
              </a:buClr>
              <a:buSzPts val="2200"/>
              <a:buNone/>
              <a:defRPr sz="2200">
                <a:solidFill>
                  <a:srgbClr val="738498"/>
                </a:solidFill>
              </a:defRPr>
            </a:lvl5pPr>
            <a:lvl6pPr lvl="5" rtl="0">
              <a:spcBef>
                <a:spcPts val="0"/>
              </a:spcBef>
              <a:spcAft>
                <a:spcPts val="0"/>
              </a:spcAft>
              <a:buClr>
                <a:srgbClr val="738498"/>
              </a:buClr>
              <a:buSzPts val="2200"/>
              <a:buNone/>
              <a:defRPr sz="2200">
                <a:solidFill>
                  <a:srgbClr val="738498"/>
                </a:solidFill>
              </a:defRPr>
            </a:lvl6pPr>
            <a:lvl7pPr lvl="6" rtl="0">
              <a:spcBef>
                <a:spcPts val="0"/>
              </a:spcBef>
              <a:spcAft>
                <a:spcPts val="0"/>
              </a:spcAft>
              <a:buClr>
                <a:srgbClr val="738498"/>
              </a:buClr>
              <a:buSzPts val="2200"/>
              <a:buNone/>
              <a:defRPr sz="2200">
                <a:solidFill>
                  <a:srgbClr val="738498"/>
                </a:solidFill>
              </a:defRPr>
            </a:lvl7pPr>
            <a:lvl8pPr lvl="7" rtl="0">
              <a:spcBef>
                <a:spcPts val="0"/>
              </a:spcBef>
              <a:spcAft>
                <a:spcPts val="0"/>
              </a:spcAft>
              <a:buClr>
                <a:srgbClr val="738498"/>
              </a:buClr>
              <a:buSzPts val="2200"/>
              <a:buNone/>
              <a:defRPr sz="2200">
                <a:solidFill>
                  <a:srgbClr val="738498"/>
                </a:solidFill>
              </a:defRPr>
            </a:lvl8pPr>
            <a:lvl9pPr lvl="8" rtl="0">
              <a:spcBef>
                <a:spcPts val="0"/>
              </a:spcBef>
              <a:spcAft>
                <a:spcPts val="0"/>
              </a:spcAft>
              <a:buClr>
                <a:srgbClr val="738498"/>
              </a:buClr>
              <a:buSzPts val="2200"/>
              <a:buNone/>
              <a:defRPr sz="2200">
                <a:solidFill>
                  <a:srgbClr val="738498"/>
                </a:solidFill>
              </a:defRPr>
            </a:lvl9pPr>
          </a:lstStyle>
          <a:p>
            <a:endParaRPr/>
          </a:p>
        </p:txBody>
      </p:sp>
      <p:sp>
        <p:nvSpPr>
          <p:cNvPr id="16" name="Google Shape;16;p3"/>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91200" y="0"/>
            <a:ext cx="7761600" cy="1292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691200" y="1811604"/>
            <a:ext cx="7761600" cy="44121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7" name="Google Shape;27;p5"/>
          <p:cNvSpPr/>
          <p:nvPr/>
        </p:nvSpPr>
        <p:spPr>
          <a:xfrm>
            <a:off x="813273" y="1506189"/>
            <a:ext cx="1533600" cy="137700"/>
          </a:xfrm>
          <a:prstGeom prst="rect">
            <a:avLst/>
          </a:prstGeom>
          <a:solidFill>
            <a:srgbClr val="4EC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0"/>
            <a:ext cx="137700" cy="6858000"/>
          </a:xfrm>
          <a:prstGeom prst="rect">
            <a:avLst/>
          </a:prstGeom>
          <a:solidFill>
            <a:srgbClr val="C7F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F89835A8-70FA-42FC-9FBF-D41825D6AAF2}" type="datetimeFigureOut">
              <a:rPr lang="it-IT" smtClean="0"/>
              <a:pPr/>
              <a:t>02/03/2020</a:t>
            </a:fld>
            <a:endParaRPr lang="it-IT"/>
          </a:p>
        </p:txBody>
      </p:sp>
      <p:sp>
        <p:nvSpPr>
          <p:cNvPr id="5" name="Segnaposto piè di pagina 4"/>
          <p:cNvSpPr>
            <a:spLocks noGrp="1"/>
          </p:cNvSpPr>
          <p:nvPr>
            <p:ph type="ftr" sz="quarter" idx="11"/>
          </p:nvPr>
        </p:nvSpPr>
        <p:spPr>
          <a:xfrm>
            <a:off x="2667000" y="6356350"/>
            <a:ext cx="3352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88F5C033-669E-4CF9-B74B-18B49A1A83C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F89835A8-70FA-42FC-9FBF-D41825D6AAF2}" type="datetimeFigureOut">
              <a:rPr lang="it-IT" smtClean="0"/>
              <a:pPr/>
              <a:t>02/03/2020</a:t>
            </a:fld>
            <a:endParaRPr lang="it-IT"/>
          </a:p>
        </p:txBody>
      </p:sp>
      <p:sp>
        <p:nvSpPr>
          <p:cNvPr id="6" name="Segnaposto piè di pagina 5"/>
          <p:cNvSpPr>
            <a:spLocks noGrp="1"/>
          </p:cNvSpPr>
          <p:nvPr>
            <p:ph type="ftr" sz="quarter" idx="11"/>
          </p:nvPr>
        </p:nvSpPr>
        <p:spPr>
          <a:xfrm>
            <a:off x="2667000" y="6356350"/>
            <a:ext cx="3352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88F5C033-669E-4CF9-B74B-18B49A1A83C4}"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34300"/>
            <a:ext cx="7761600" cy="657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1pPr>
            <a:lvl2pPr lvl="1">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2pPr>
            <a:lvl3pPr lvl="2">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3pPr>
            <a:lvl4pPr lvl="3">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4pPr>
            <a:lvl5pPr lvl="4">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5pPr>
            <a:lvl6pPr lvl="5">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6pPr>
            <a:lvl7pPr lvl="6">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7pPr>
            <a:lvl8pPr lvl="7">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8pPr>
            <a:lvl9pPr lvl="8">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91200" y="1811604"/>
            <a:ext cx="7761600" cy="44121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C7F464"/>
              </a:buClr>
              <a:buSzPts val="2400"/>
              <a:buFont typeface="Montserrat"/>
              <a:buChar char="▣"/>
              <a:defRPr sz="2400">
                <a:solidFill>
                  <a:srgbClr val="454F5B"/>
                </a:solidFill>
                <a:latin typeface="Montserrat"/>
                <a:ea typeface="Montserrat"/>
                <a:cs typeface="Montserrat"/>
                <a:sym typeface="Montserrat"/>
              </a:defRPr>
            </a:lvl1pPr>
            <a:lvl2pPr marL="914400" lvl="1" indent="-355600">
              <a:spcBef>
                <a:spcPts val="0"/>
              </a:spcBef>
              <a:spcAft>
                <a:spcPts val="0"/>
              </a:spcAft>
              <a:buClr>
                <a:srgbClr val="C7F464"/>
              </a:buClr>
              <a:buSzPts val="2000"/>
              <a:buFont typeface="Montserrat"/>
              <a:buChar char="□"/>
              <a:defRPr sz="2000">
                <a:solidFill>
                  <a:srgbClr val="454F5B"/>
                </a:solidFill>
                <a:latin typeface="Montserrat"/>
                <a:ea typeface="Montserrat"/>
                <a:cs typeface="Montserrat"/>
                <a:sym typeface="Montserrat"/>
              </a:defRPr>
            </a:lvl2pPr>
            <a:lvl3pPr marL="1371600" lvl="2" indent="-355600">
              <a:spcBef>
                <a:spcPts val="0"/>
              </a:spcBef>
              <a:spcAft>
                <a:spcPts val="0"/>
              </a:spcAft>
              <a:buClr>
                <a:srgbClr val="C7F464"/>
              </a:buClr>
              <a:buSzPts val="2000"/>
              <a:buFont typeface="Montserrat"/>
              <a:buChar char="■"/>
              <a:defRPr sz="2000">
                <a:solidFill>
                  <a:srgbClr val="454F5B"/>
                </a:solidFill>
                <a:latin typeface="Montserrat"/>
                <a:ea typeface="Montserrat"/>
                <a:cs typeface="Montserrat"/>
                <a:sym typeface="Montserrat"/>
              </a:defRPr>
            </a:lvl3pPr>
            <a:lvl4pPr marL="1828800" lvl="3"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4pPr>
            <a:lvl5pPr marL="2286000" lvl="4"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5pPr>
            <a:lvl6pPr marL="2743200" lvl="5"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6pPr>
            <a:lvl7pPr marL="3200400" lvl="6"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7pPr>
            <a:lvl8pPr marL="3657600" lvl="7"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8pPr>
            <a:lvl9pPr marL="4114800" lvl="8"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56775" y="6446177"/>
            <a:ext cx="548700" cy="411900"/>
          </a:xfrm>
          <a:prstGeom prst="rect">
            <a:avLst/>
          </a:prstGeom>
          <a:noFill/>
          <a:ln>
            <a:noFill/>
          </a:ln>
        </p:spPr>
        <p:txBody>
          <a:bodyPr spcFirstLastPara="1" wrap="square" lIns="91425" tIns="91425" rIns="91425" bIns="91425" anchor="t" anchorCtr="0">
            <a:noAutofit/>
          </a:bodyPr>
          <a:lstStyle>
            <a:lvl1pPr lvl="0" algn="r">
              <a:buNone/>
              <a:defRPr sz="1200" b="1">
                <a:solidFill>
                  <a:srgbClr val="4ECDC4"/>
                </a:solidFill>
                <a:latin typeface="Montserrat"/>
                <a:ea typeface="Montserrat"/>
                <a:cs typeface="Montserrat"/>
                <a:sym typeface="Montserrat"/>
              </a:defRPr>
            </a:lvl1pPr>
            <a:lvl2pPr lvl="1" algn="r">
              <a:buNone/>
              <a:defRPr sz="1200" b="1">
                <a:solidFill>
                  <a:srgbClr val="4ECDC4"/>
                </a:solidFill>
                <a:latin typeface="Montserrat"/>
                <a:ea typeface="Montserrat"/>
                <a:cs typeface="Montserrat"/>
                <a:sym typeface="Montserrat"/>
              </a:defRPr>
            </a:lvl2pPr>
            <a:lvl3pPr lvl="2" algn="r">
              <a:buNone/>
              <a:defRPr sz="1200" b="1">
                <a:solidFill>
                  <a:srgbClr val="4ECDC4"/>
                </a:solidFill>
                <a:latin typeface="Montserrat"/>
                <a:ea typeface="Montserrat"/>
                <a:cs typeface="Montserrat"/>
                <a:sym typeface="Montserrat"/>
              </a:defRPr>
            </a:lvl3pPr>
            <a:lvl4pPr lvl="3" algn="r">
              <a:buNone/>
              <a:defRPr sz="1200" b="1">
                <a:solidFill>
                  <a:srgbClr val="4ECDC4"/>
                </a:solidFill>
                <a:latin typeface="Montserrat"/>
                <a:ea typeface="Montserrat"/>
                <a:cs typeface="Montserrat"/>
                <a:sym typeface="Montserrat"/>
              </a:defRPr>
            </a:lvl4pPr>
            <a:lvl5pPr lvl="4" algn="r">
              <a:buNone/>
              <a:defRPr sz="1200" b="1">
                <a:solidFill>
                  <a:srgbClr val="4ECDC4"/>
                </a:solidFill>
                <a:latin typeface="Montserrat"/>
                <a:ea typeface="Montserrat"/>
                <a:cs typeface="Montserrat"/>
                <a:sym typeface="Montserrat"/>
              </a:defRPr>
            </a:lvl5pPr>
            <a:lvl6pPr lvl="5" algn="r">
              <a:buNone/>
              <a:defRPr sz="1200" b="1">
                <a:solidFill>
                  <a:srgbClr val="4ECDC4"/>
                </a:solidFill>
                <a:latin typeface="Montserrat"/>
                <a:ea typeface="Montserrat"/>
                <a:cs typeface="Montserrat"/>
                <a:sym typeface="Montserrat"/>
              </a:defRPr>
            </a:lvl6pPr>
            <a:lvl7pPr lvl="6" algn="r">
              <a:buNone/>
              <a:defRPr sz="1200" b="1">
                <a:solidFill>
                  <a:srgbClr val="4ECDC4"/>
                </a:solidFill>
                <a:latin typeface="Montserrat"/>
                <a:ea typeface="Montserrat"/>
                <a:cs typeface="Montserrat"/>
                <a:sym typeface="Montserrat"/>
              </a:defRPr>
            </a:lvl7pPr>
            <a:lvl8pPr lvl="7" algn="r">
              <a:buNone/>
              <a:defRPr sz="1200" b="1">
                <a:solidFill>
                  <a:srgbClr val="4ECDC4"/>
                </a:solidFill>
                <a:latin typeface="Montserrat"/>
                <a:ea typeface="Montserrat"/>
                <a:cs typeface="Montserrat"/>
                <a:sym typeface="Montserrat"/>
              </a:defRPr>
            </a:lvl8pPr>
            <a:lvl9pPr lvl="8" algn="r">
              <a:buNone/>
              <a:defRPr sz="1200" b="1">
                <a:solidFill>
                  <a:srgbClr val="4ECDC4"/>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9" r:id="rId4"/>
    <p:sldLayoutId id="2147483660"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0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4.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4.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4.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4.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4.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4.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4.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4.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4.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4.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4.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4.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4.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4.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4.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5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4.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3012325" y="604911"/>
            <a:ext cx="5445900" cy="2918472"/>
          </a:xfrm>
          <a:prstGeom prst="rect">
            <a:avLst/>
          </a:prstGeom>
        </p:spPr>
        <p:txBody>
          <a:bodyPr spcFirstLastPara="1" wrap="square" lIns="91425" tIns="91425" rIns="91425" bIns="91425" anchor="b" anchorCtr="0">
            <a:noAutofit/>
          </a:bodyPr>
          <a:lstStyle/>
          <a:p>
            <a:pPr lvl="0"/>
            <a:r>
              <a:rPr lang="it-IT" dirty="0" smtClean="0"/>
              <a:t>COMFORT ALBERGHIERO E SALUBRITA’ DELL’AMBIENTE</a:t>
            </a:r>
            <a:endParaRPr b="0" dirty="0">
              <a:latin typeface="Ubuntu" panose="020B0504030602030204" pitchFamily="34" charset="0"/>
            </a:endParaRPr>
          </a:p>
        </p:txBody>
      </p:sp>
      <p:pic>
        <p:nvPicPr>
          <p:cNvPr id="3" name="Immagine 2">
            <a:extLst>
              <a:ext uri="{FF2B5EF4-FFF2-40B4-BE49-F238E27FC236}">
                <a16:creationId xmlns="" xmlns:a16="http://schemas.microsoft.com/office/drawing/2014/main" id="{BBFAD5BB-7432-A746-890A-DCA34566F1A2}"/>
              </a:ext>
            </a:extLst>
          </p:cNvPr>
          <p:cNvPicPr>
            <a:picLocks noChangeAspect="1"/>
          </p:cNvPicPr>
          <p:nvPr/>
        </p:nvPicPr>
        <p:blipFill>
          <a:blip r:embed="rId3"/>
          <a:stretch>
            <a:fillRect/>
          </a:stretch>
        </p:blipFill>
        <p:spPr>
          <a:xfrm>
            <a:off x="112295" y="121993"/>
            <a:ext cx="1588168" cy="1588168"/>
          </a:xfrm>
          <a:prstGeom prst="rect">
            <a:avLst/>
          </a:prstGeom>
        </p:spPr>
      </p:pic>
      <p:sp>
        <p:nvSpPr>
          <p:cNvPr id="4" name="CasellaDiTesto 3"/>
          <p:cNvSpPr txBox="1"/>
          <p:nvPr/>
        </p:nvSpPr>
        <p:spPr>
          <a:xfrm>
            <a:off x="3277774" y="4951828"/>
            <a:ext cx="5584650" cy="1200329"/>
          </a:xfrm>
          <a:prstGeom prst="rect">
            <a:avLst/>
          </a:prstGeom>
          <a:noFill/>
        </p:spPr>
        <p:txBody>
          <a:bodyPr wrap="square" rtlCol="0">
            <a:spAutoFit/>
          </a:bodyPr>
          <a:lstStyle/>
          <a:p>
            <a:pPr algn="r"/>
            <a:r>
              <a:rPr lang="it-IT" sz="2400" dirty="0" smtClean="0"/>
              <a:t>Corso OSS </a:t>
            </a:r>
          </a:p>
          <a:p>
            <a:pPr algn="r"/>
            <a:r>
              <a:rPr lang="it-IT" sz="2400" dirty="0" smtClean="0"/>
              <a:t>Agenzia Formativa </a:t>
            </a:r>
            <a:r>
              <a:rPr lang="it-IT" sz="2400" dirty="0" err="1" smtClean="0"/>
              <a:t>Iannas</a:t>
            </a:r>
            <a:r>
              <a:rPr lang="it-IT" sz="2400" dirty="0" smtClean="0"/>
              <a:t> Anno 2020</a:t>
            </a:r>
          </a:p>
          <a:p>
            <a:pPr algn="r"/>
            <a:r>
              <a:rPr lang="it-IT" sz="2400" dirty="0" smtClean="0"/>
              <a:t>Docente </a:t>
            </a:r>
            <a:r>
              <a:rPr lang="it-IT" sz="2400" i="1" dirty="0" smtClean="0"/>
              <a:t>Francesca </a:t>
            </a:r>
            <a:r>
              <a:rPr lang="it-IT" sz="2400" i="1" dirty="0" err="1" smtClean="0"/>
              <a:t>Piras</a:t>
            </a:r>
            <a:endParaRPr lang="it-IT" sz="2400" i="1" dirty="0"/>
          </a:p>
        </p:txBody>
      </p:sp>
      <p:sp>
        <p:nvSpPr>
          <p:cNvPr id="5" name="CasellaDiTesto 4"/>
          <p:cNvSpPr txBox="1"/>
          <p:nvPr/>
        </p:nvSpPr>
        <p:spPr>
          <a:xfrm>
            <a:off x="4923692" y="3523383"/>
            <a:ext cx="3534533" cy="400110"/>
          </a:xfrm>
          <a:prstGeom prst="rect">
            <a:avLst/>
          </a:prstGeom>
          <a:noFill/>
        </p:spPr>
        <p:txBody>
          <a:bodyPr wrap="square" rtlCol="0">
            <a:spAutoFit/>
          </a:bodyPr>
          <a:lstStyle/>
          <a:p>
            <a:pPr algn="r"/>
            <a:r>
              <a:rPr lang="it-IT" sz="2000" dirty="0" smtClean="0"/>
              <a:t>Durata Corso 15 ore</a:t>
            </a:r>
            <a:endParaRPr lang="it-IT"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4" name="Ovale 3"/>
          <p:cNvSpPr/>
          <p:nvPr/>
        </p:nvSpPr>
        <p:spPr>
          <a:xfrm>
            <a:off x="1714480" y="2428868"/>
            <a:ext cx="3286148" cy="1857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000232" y="2786058"/>
            <a:ext cx="3214710" cy="707886"/>
          </a:xfrm>
          <a:prstGeom prst="rect">
            <a:avLst/>
          </a:prstGeom>
          <a:noFill/>
        </p:spPr>
        <p:txBody>
          <a:bodyPr wrap="square" rtlCol="0">
            <a:spAutoFit/>
          </a:bodyPr>
          <a:lstStyle/>
          <a:p>
            <a:r>
              <a:rPr lang="it-IT" sz="4000" b="1" dirty="0" smtClean="0"/>
              <a:t>COMFORT</a:t>
            </a:r>
            <a:endParaRPr lang="it-IT" sz="4000" b="1" dirty="0"/>
          </a:p>
        </p:txBody>
      </p:sp>
      <p:sp>
        <p:nvSpPr>
          <p:cNvPr id="7" name="Ovale 6"/>
          <p:cNvSpPr/>
          <p:nvPr/>
        </p:nvSpPr>
        <p:spPr>
          <a:xfrm>
            <a:off x="3428992" y="4786322"/>
            <a:ext cx="3786214"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643306" y="5143512"/>
            <a:ext cx="2928958" cy="646331"/>
          </a:xfrm>
          <a:prstGeom prst="rect">
            <a:avLst/>
          </a:prstGeom>
          <a:noFill/>
        </p:spPr>
        <p:txBody>
          <a:bodyPr wrap="square" rtlCol="0">
            <a:spAutoFit/>
          </a:bodyPr>
          <a:lstStyle/>
          <a:p>
            <a:r>
              <a:rPr lang="it-IT" sz="3600" b="1" dirty="0" smtClean="0"/>
              <a:t>AMBIENTE</a:t>
            </a:r>
            <a:endParaRPr lang="it-IT" sz="3600" b="1" dirty="0"/>
          </a:p>
        </p:txBody>
      </p:sp>
      <p:sp>
        <p:nvSpPr>
          <p:cNvPr id="9" name="Freccia in giù 8"/>
          <p:cNvSpPr/>
          <p:nvPr/>
        </p:nvSpPr>
        <p:spPr>
          <a:xfrm>
            <a:off x="5000628" y="4000504"/>
            <a:ext cx="64294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4143372" y="4429132"/>
            <a:ext cx="50006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163"/>
          <a:ext cx="8229600" cy="26492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it-IT" dirty="0" smtClean="0"/>
                        <a:t>Competenze</a:t>
                      </a:r>
                      <a:r>
                        <a:rPr lang="it-IT" baseline="0" dirty="0" smtClean="0"/>
                        <a:t> tecniche</a:t>
                      </a:r>
                      <a:endParaRPr lang="it-IT" dirty="0"/>
                    </a:p>
                  </a:txBody>
                  <a:tcPr/>
                </a:tc>
                <a:tc>
                  <a:txBody>
                    <a:bodyPr/>
                    <a:lstStyle/>
                    <a:p>
                      <a:r>
                        <a:rPr lang="it-IT" dirty="0" smtClean="0"/>
                        <a:t>Attività</a:t>
                      </a:r>
                      <a:endParaRPr lang="it-IT" dirty="0"/>
                    </a:p>
                  </a:txBody>
                  <a:tcPr/>
                </a:tc>
              </a:tr>
              <a:tr h="370840">
                <a:tc>
                  <a:txBody>
                    <a:bodyPr/>
                    <a:lstStyle/>
                    <a:p>
                      <a:r>
                        <a:rPr lang="it-IT" dirty="0">
                          <a:solidFill>
                            <a:srgbClr val="272727"/>
                          </a:solidFill>
                        </a:rPr>
                        <a:t>Controllare il ciclo di sterilizzazione</a:t>
                      </a:r>
                    </a:p>
                  </a:txBody>
                  <a:tcPr marL="95250" marR="95250" marT="95250" marB="95250" anchor="ctr"/>
                </a:tc>
                <a:tc>
                  <a:txBody>
                    <a:bodyPr/>
                    <a:lstStyle/>
                    <a:p>
                      <a:pPr>
                        <a:buFont typeface="Arial"/>
                        <a:buChar char="•"/>
                      </a:pPr>
                      <a:r>
                        <a:rPr lang="it-IT" dirty="0">
                          <a:solidFill>
                            <a:srgbClr val="272727"/>
                          </a:solidFill>
                        </a:rPr>
                        <a:t>Sorveglia direttamente il funzionamento della macchina (allarmi)</a:t>
                      </a:r>
                    </a:p>
                    <a:p>
                      <a:pPr>
                        <a:buFont typeface="Arial"/>
                        <a:buChar char="•"/>
                      </a:pPr>
                      <a:r>
                        <a:rPr lang="it-IT" dirty="0">
                          <a:solidFill>
                            <a:srgbClr val="272727"/>
                          </a:solidFill>
                        </a:rPr>
                        <a:t>Controlla i parametri di ogni ciclo di sterilizzazione nella stampa</a:t>
                      </a:r>
                    </a:p>
                  </a:txBody>
                  <a:tcPr marL="95250" marR="95250" marT="95250" marB="95250" anchor="ctr"/>
                </a:tc>
              </a:tr>
              <a:tr h="370840">
                <a:tc>
                  <a:txBody>
                    <a:bodyPr/>
                    <a:lstStyle/>
                    <a:p>
                      <a:r>
                        <a:rPr lang="it-IT">
                          <a:solidFill>
                            <a:srgbClr val="272727"/>
                          </a:solidFill>
                        </a:rPr>
                        <a:t>Verificare la conformità delle confezioni/materiale sterilizzato</a:t>
                      </a:r>
                    </a:p>
                  </a:txBody>
                  <a:tcPr marL="95250" marR="95250" marT="95250" marB="95250" anchor="ctr"/>
                </a:tc>
                <a:tc>
                  <a:txBody>
                    <a:bodyPr/>
                    <a:lstStyle/>
                    <a:p>
                      <a:r>
                        <a:rPr lang="it-IT" dirty="0">
                          <a:solidFill>
                            <a:srgbClr val="272727"/>
                          </a:solidFill>
                        </a:rPr>
                        <a:t>Controlla l'asciugatura del materiale e l'integrità delle confezioni/container</a:t>
                      </a:r>
                    </a:p>
                  </a:txBody>
                  <a:tcPr marL="95250" marR="95250" marT="95250" marB="95250" anchor="ctr"/>
                </a:tc>
              </a:tr>
              <a:tr h="370840">
                <a:tc>
                  <a:txBody>
                    <a:bodyPr/>
                    <a:lstStyle/>
                    <a:p>
                      <a:r>
                        <a:rPr lang="it-IT">
                          <a:solidFill>
                            <a:srgbClr val="272727"/>
                          </a:solidFill>
                        </a:rPr>
                        <a:t>Verificare e conservare la documentazione inerente i processi di sterilizzazione</a:t>
                      </a:r>
                    </a:p>
                  </a:txBody>
                  <a:tcPr marL="95250" marR="95250" marT="95250" marB="95250" anchor="ctr"/>
                </a:tc>
                <a:tc>
                  <a:txBody>
                    <a:bodyPr/>
                    <a:lstStyle/>
                    <a:p>
                      <a:r>
                        <a:rPr lang="it-IT" dirty="0">
                          <a:solidFill>
                            <a:srgbClr val="272727"/>
                          </a:solidFill>
                        </a:rPr>
                        <a:t>Controlla e conserva la documentazione inerente le registrazioni dei processi di sterilizzazione</a:t>
                      </a:r>
                    </a:p>
                  </a:txBody>
                  <a:tcPr marL="95250" marR="95250" marT="95250" marB="95250" anchor="ct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163"/>
          <a:ext cx="8229600" cy="14249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it-IT" dirty="0">
                          <a:solidFill>
                            <a:srgbClr val="272727"/>
                          </a:solidFill>
                        </a:rPr>
                        <a:t>Competenze tecniche</a:t>
                      </a:r>
                    </a:p>
                  </a:txBody>
                  <a:tcPr marL="95250" marR="95250" marT="95250" marB="95250" anchor="ctr"/>
                </a:tc>
                <a:tc>
                  <a:txBody>
                    <a:bodyPr/>
                    <a:lstStyle/>
                    <a:p>
                      <a:r>
                        <a:rPr lang="it-IT" dirty="0">
                          <a:solidFill>
                            <a:srgbClr val="272727"/>
                          </a:solidFill>
                        </a:rPr>
                        <a:t>Attività</a:t>
                      </a:r>
                    </a:p>
                  </a:txBody>
                  <a:tcPr marL="95250" marR="95250" marT="95250" marB="95250" anchor="ctr"/>
                </a:tc>
              </a:tr>
              <a:tr h="370840">
                <a:tc>
                  <a:txBody>
                    <a:bodyPr/>
                    <a:lstStyle/>
                    <a:p>
                      <a:r>
                        <a:rPr lang="it-IT" dirty="0">
                          <a:solidFill>
                            <a:srgbClr val="272727"/>
                          </a:solidFill>
                        </a:rPr>
                        <a:t>Stoccare il materiale sterile</a:t>
                      </a:r>
                    </a:p>
                  </a:txBody>
                  <a:tcPr marL="95250" marR="95250" marT="95250" marB="95250" anchor="ctr"/>
                </a:tc>
                <a:tc>
                  <a:txBody>
                    <a:bodyPr/>
                    <a:lstStyle/>
                    <a:p>
                      <a:endParaRPr lang="it-IT" dirty="0">
                        <a:solidFill>
                          <a:srgbClr val="272727"/>
                        </a:solidFill>
                      </a:endParaRPr>
                    </a:p>
                  </a:txBody>
                  <a:tcPr marL="95250" marR="95250" marT="95250" marB="95250" anchor="ctr"/>
                </a:tc>
              </a:tr>
              <a:tr h="370840">
                <a:tc>
                  <a:txBody>
                    <a:bodyPr/>
                    <a:lstStyle/>
                    <a:p>
                      <a:r>
                        <a:rPr lang="it-IT" dirty="0">
                          <a:solidFill>
                            <a:srgbClr val="272727"/>
                          </a:solidFill>
                        </a:rPr>
                        <a:t>Trasferire il materiale sterilizzato e controllato nel settore/spazio preposto allo stoccaggio</a:t>
                      </a:r>
                    </a:p>
                  </a:txBody>
                  <a:tcPr marL="95250" marR="95250" marT="95250" marB="95250" anchor="ctr"/>
                </a:tc>
                <a:tc>
                  <a:txBody>
                    <a:bodyPr/>
                    <a:lstStyle/>
                    <a:p>
                      <a:r>
                        <a:rPr lang="it-IT" dirty="0">
                          <a:solidFill>
                            <a:srgbClr val="272727"/>
                          </a:solidFill>
                        </a:rPr>
                        <a:t>Provvede all'invio del materiale secondo le modalità organizzative previste</a:t>
                      </a:r>
                    </a:p>
                  </a:txBody>
                  <a:tcPr marL="95250" marR="95250" marT="95250" marB="95250" anchor="ct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57200" y="1935480"/>
            <a:ext cx="4972056" cy="4389120"/>
          </a:xfrm>
        </p:spPr>
        <p:txBody>
          <a:bodyPr/>
          <a:lstStyle/>
          <a:p>
            <a:pPr>
              <a:buNone/>
            </a:pPr>
            <a:r>
              <a:rPr lang="it-IT" dirty="0" smtClean="0"/>
              <a:t>Tra i metodi/sistemi comunemente utilizzati per la </a:t>
            </a:r>
            <a:r>
              <a:rPr lang="it-IT" b="1" dirty="0" smtClean="0"/>
              <a:t>sterilizzazione</a:t>
            </a:r>
            <a:r>
              <a:rPr lang="it-IT" dirty="0" smtClean="0"/>
              <a:t> in ambito sanitario ricordiamo:</a:t>
            </a:r>
          </a:p>
          <a:p>
            <a:r>
              <a:rPr lang="it-IT" dirty="0" smtClean="0"/>
              <a:t>Con vapore saturo</a:t>
            </a:r>
          </a:p>
          <a:p>
            <a:r>
              <a:rPr lang="it-IT" dirty="0" smtClean="0"/>
              <a:t>Con ossido di etilene</a:t>
            </a:r>
          </a:p>
          <a:p>
            <a:r>
              <a:rPr lang="it-IT" dirty="0" smtClean="0"/>
              <a:t>Con perossido di idrogeno</a:t>
            </a:r>
          </a:p>
          <a:p>
            <a:r>
              <a:rPr lang="it-IT" dirty="0" smtClean="0"/>
              <a:t>Mediante soluzione di acido </a:t>
            </a:r>
            <a:r>
              <a:rPr lang="it-IT" dirty="0" err="1" smtClean="0"/>
              <a:t>peracetico</a:t>
            </a:r>
            <a:endParaRPr lang="it-IT" dirty="0"/>
          </a:p>
        </p:txBody>
      </p:sp>
      <p:pic>
        <p:nvPicPr>
          <p:cNvPr id="130050" name="Picture 2" descr="https://cdn2.nurse24.it/images/autoclave.jpg"/>
          <p:cNvPicPr>
            <a:picLocks noChangeAspect="1" noChangeArrowheads="1"/>
          </p:cNvPicPr>
          <p:nvPr/>
        </p:nvPicPr>
        <p:blipFill>
          <a:blip r:embed="rId2"/>
          <a:srcRect/>
          <a:stretch>
            <a:fillRect/>
          </a:stretch>
        </p:blipFill>
        <p:spPr bwMode="auto">
          <a:xfrm>
            <a:off x="5429256" y="2500306"/>
            <a:ext cx="3357586" cy="4000504"/>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b="1" dirty="0" smtClean="0"/>
              <a:t>Sterilizzazione con vapore saturo</a:t>
            </a:r>
          </a:p>
          <a:p>
            <a:pPr>
              <a:buNone/>
            </a:pPr>
            <a:r>
              <a:rPr lang="it-IT" dirty="0" smtClean="0"/>
              <a:t>È una tecnica che sfrutta l'azione del vapore fluente (pentola di Koch) o saturo </a:t>
            </a:r>
            <a:r>
              <a:rPr lang="it-IT" b="1" dirty="0" smtClean="0"/>
              <a:t>(autoclave); </a:t>
            </a:r>
            <a:r>
              <a:rPr lang="it-IT" dirty="0" smtClean="0"/>
              <a:t>elimina i microrganismi mediante denaturazione di loro proteine e altre biomolecole. La sterilizzazione mediante autoclave è quella più diffusa essendo poco costosa e non tossica e data la sua buona capacità di penetrazione.</a:t>
            </a:r>
          </a:p>
          <a:p>
            <a:pPr>
              <a:buNone/>
            </a:pPr>
            <a:r>
              <a:rPr lang="it-IT" dirty="0" smtClean="0"/>
              <a:t>La temperatura (T) di sterilizzazione normalmente impiegata è di </a:t>
            </a:r>
            <a:r>
              <a:rPr lang="it-IT" b="1" dirty="0" smtClean="0"/>
              <a:t>134°C</a:t>
            </a:r>
            <a:r>
              <a:rPr lang="it-IT" dirty="0" smtClean="0"/>
              <a:t>  alla P di 2,1 bar. Il tempo, come esposizione minima dei dispositivi, risulta essere dai 5 ai 7 min.</a:t>
            </a:r>
          </a:p>
          <a:p>
            <a:pPr>
              <a:buNone/>
            </a:pPr>
            <a:endParaRPr lang="it-IT"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3714744" y="1928802"/>
            <a:ext cx="5043494" cy="4643446"/>
          </a:xfrm>
        </p:spPr>
        <p:txBody>
          <a:bodyPr>
            <a:normAutofit fontScale="85000" lnSpcReduction="10000"/>
          </a:bodyPr>
          <a:lstStyle/>
          <a:p>
            <a:pPr>
              <a:buNone/>
            </a:pPr>
            <a:r>
              <a:rPr lang="it-IT" dirty="0" smtClean="0"/>
              <a:t>NON SI DEVE MAI:</a:t>
            </a:r>
          </a:p>
          <a:p>
            <a:pPr>
              <a:buFont typeface="Wingdings" pitchFamily="2" charset="2"/>
              <a:buChar char="Ø"/>
            </a:pPr>
            <a:r>
              <a:rPr lang="it-IT" dirty="0" smtClean="0"/>
              <a:t> Usare scope ( tranne per i locali della cucina)</a:t>
            </a:r>
          </a:p>
          <a:p>
            <a:pPr>
              <a:buFont typeface="Wingdings" pitchFamily="2" charset="2"/>
              <a:buChar char="Ø"/>
            </a:pPr>
            <a:r>
              <a:rPr lang="it-IT" dirty="0" smtClean="0"/>
              <a:t> Usare panni stracci di uso non specifico;</a:t>
            </a:r>
          </a:p>
          <a:p>
            <a:pPr>
              <a:buFont typeface="Wingdings" pitchFamily="2" charset="2"/>
              <a:buChar char="Ø"/>
            </a:pPr>
            <a:r>
              <a:rPr lang="it-IT" dirty="0" smtClean="0"/>
              <a:t> Utilizzare detergenti e/o disinfettanti non stabiliti e conosciuti dal coordinatore infermieristico dell’ unità operativa.</a:t>
            </a:r>
          </a:p>
          <a:p>
            <a:pPr>
              <a:buFont typeface="Wingdings" pitchFamily="2" charset="2"/>
              <a:buChar char="Ø"/>
            </a:pPr>
            <a:r>
              <a:rPr lang="it-IT" dirty="0" smtClean="0"/>
              <a:t> Disinfettare le superfici senza averle prima lavate.</a:t>
            </a:r>
          </a:p>
          <a:p>
            <a:pPr>
              <a:buFont typeface="Wingdings" pitchFamily="2" charset="2"/>
              <a:buChar char="Ø"/>
            </a:pPr>
            <a:r>
              <a:rPr lang="it-IT" dirty="0" smtClean="0"/>
              <a:t> Utilizzare secchio con acqua e sapone al posto dello spruzzino.</a:t>
            </a:r>
            <a:endParaRPr lang="it-IT" dirty="0"/>
          </a:p>
        </p:txBody>
      </p:sp>
      <p:pic>
        <p:nvPicPr>
          <p:cNvPr id="52226" name="Picture 2" descr="Risultato immagini per TRIANGOLO GIALLO"/>
          <p:cNvPicPr>
            <a:picLocks noChangeAspect="1" noChangeArrowheads="1"/>
          </p:cNvPicPr>
          <p:nvPr/>
        </p:nvPicPr>
        <p:blipFill>
          <a:blip r:embed="rId2"/>
          <a:srcRect/>
          <a:stretch>
            <a:fillRect/>
          </a:stretch>
        </p:blipFill>
        <p:spPr bwMode="auto">
          <a:xfrm>
            <a:off x="285720" y="1928802"/>
            <a:ext cx="3143272" cy="3143272"/>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pic>
        <p:nvPicPr>
          <p:cNvPr id="4" name="Segnaposto contenuto 3" descr="20200221_222203.jpg"/>
          <p:cNvPicPr>
            <a:picLocks noGrp="1" noChangeAspect="1"/>
          </p:cNvPicPr>
          <p:nvPr>
            <p:ph idx="1"/>
          </p:nvPr>
        </p:nvPicPr>
        <p:blipFill>
          <a:blip r:embed="rId2" cstate="print"/>
          <a:stretch>
            <a:fillRect/>
          </a:stretch>
        </p:blipFill>
        <p:spPr>
          <a:xfrm>
            <a:off x="285720" y="1292200"/>
            <a:ext cx="8286808" cy="5565799"/>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t>Nel passato il ciclo completo della biancheria: </a:t>
            </a:r>
            <a:r>
              <a:rPr lang="it-IT" b="1" u="sng" dirty="0" smtClean="0"/>
              <a:t>Raccolta; Deposito; Pulizia; Conservazione, </a:t>
            </a:r>
            <a:r>
              <a:rPr lang="it-IT" dirty="0" smtClean="0"/>
              <a:t>era svolto all'interno della struttura ospedaliera. Oggi una parte delle operazioni è stata esternalizzata ad imprese del settore. </a:t>
            </a:r>
          </a:p>
          <a:p>
            <a:pPr>
              <a:buNone/>
            </a:pPr>
            <a:endParaRPr lang="it-IT" dirty="0" smtClean="0"/>
          </a:p>
          <a:p>
            <a:pPr>
              <a:buNone/>
            </a:pPr>
            <a:r>
              <a:rPr lang="it-IT" sz="4400" dirty="0" smtClean="0">
                <a:solidFill>
                  <a:srgbClr val="0070C0"/>
                </a:solidFill>
              </a:rPr>
              <a:t>L'OSS è coinvolto nella gestione delle fasi </a:t>
            </a:r>
            <a:r>
              <a:rPr lang="it-IT" sz="4400" dirty="0" err="1" smtClean="0">
                <a:solidFill>
                  <a:srgbClr val="0070C0"/>
                </a:solidFill>
              </a:rPr>
              <a:t>intra-ospedaliere</a:t>
            </a:r>
            <a:r>
              <a:rPr lang="it-IT" sz="4400" dirty="0" smtClean="0">
                <a:solidFill>
                  <a:srgbClr val="0070C0"/>
                </a:solidFill>
              </a:rPr>
              <a:t>.</a:t>
            </a:r>
            <a:endParaRPr lang="it-IT" sz="4400" dirty="0">
              <a:solidFill>
                <a:srgbClr val="0070C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lnSpcReduction="10000"/>
          </a:bodyPr>
          <a:lstStyle/>
          <a:p>
            <a:pPr>
              <a:buNone/>
            </a:pPr>
            <a:r>
              <a:rPr lang="it-IT" b="1" dirty="0" smtClean="0"/>
              <a:t>DEFINZIONE </a:t>
            </a:r>
            <a:r>
              <a:rPr lang="it-IT" b="1" dirty="0" err="1" smtClean="0"/>
              <a:t>DI</a:t>
            </a:r>
            <a:r>
              <a:rPr lang="it-IT" b="1" dirty="0" smtClean="0"/>
              <a:t> AMBIENTE</a:t>
            </a:r>
          </a:p>
          <a:p>
            <a:pPr>
              <a:buNone/>
            </a:pPr>
            <a:endParaRPr lang="it-IT" dirty="0" smtClean="0"/>
          </a:p>
          <a:p>
            <a:pPr>
              <a:buNone/>
            </a:pPr>
            <a:r>
              <a:rPr lang="it-IT" dirty="0" smtClean="0"/>
              <a:t>L’ambiente </a:t>
            </a:r>
            <a:r>
              <a:rPr lang="it-IT" u="sng" dirty="0" smtClean="0"/>
              <a:t>è tutto ciò che ci circonda</a:t>
            </a:r>
            <a:r>
              <a:rPr lang="it-IT" dirty="0" smtClean="0"/>
              <a:t>, il luogo in cui si sviluppa la vita. In esso tutti gli organismi sono legati ad una catena che condiziona l’esistenza dell’uno a quella dell’altro. L’uomo ha saputo convivere con l’ambiente quasi dovunque e molto spesso lo ha trasformato ricercando nuove possibilità di vita e sviluppo. </a:t>
            </a:r>
            <a:r>
              <a:rPr lang="it-IT" u="sng" dirty="0" smtClean="0"/>
              <a:t>L’uomo ha agito sull’ambiente migliorando il suo stato di salute. </a:t>
            </a:r>
          </a:p>
          <a:p>
            <a:pPr>
              <a:buNone/>
            </a:pPr>
            <a:endParaRPr lang="it-IT"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solidFill>
                  <a:srgbClr val="0070C0"/>
                </a:solidFill>
              </a:rPr>
              <a:t>CICLO DELLA BIANCHERIA SPORCA </a:t>
            </a:r>
          </a:p>
          <a:p>
            <a:pPr>
              <a:buNone/>
            </a:pPr>
            <a:r>
              <a:rPr lang="it-IT" dirty="0" smtClean="0"/>
              <a:t>Inizia con la fase di raccolta fatta con </a:t>
            </a:r>
            <a:r>
              <a:rPr lang="it-IT" u="sng" dirty="0" smtClean="0"/>
              <a:t>carrelli metallici idonei a contenere i sacchi</a:t>
            </a:r>
            <a:r>
              <a:rPr lang="it-IT" dirty="0" smtClean="0"/>
              <a:t>. </a:t>
            </a:r>
          </a:p>
          <a:p>
            <a:pPr>
              <a:buNone/>
            </a:pPr>
            <a:r>
              <a:rPr lang="it-IT" dirty="0" smtClean="0"/>
              <a:t>I sacchi per la raccolta sono bloccati sul carrello e chiusi da un </a:t>
            </a:r>
            <a:r>
              <a:rPr lang="it-IT" u="sng" dirty="0" smtClean="0"/>
              <a:t>coperchio apribile mediante pedaliera</a:t>
            </a:r>
            <a:r>
              <a:rPr lang="it-IT" dirty="0" smtClean="0"/>
              <a:t>. La raccolta è fatta direttamente sul posto e deve essere inserita subito nei sacchi. La suddivisione può essere fatta in base: Tipo di materiale (lana-cotone); Tipo di biancheria (coperte-lenzuola).</a:t>
            </a:r>
            <a:endParaRPr lang="it-IT"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111</a:t>
            </a:fld>
            <a:endParaRPr lang="it-IT"/>
          </a:p>
        </p:txBody>
      </p:sp>
      <p:pic>
        <p:nvPicPr>
          <p:cNvPr id="1026" name="Picture 2" descr="Risultato immagini per contenitori biancheria sporca ospedaliera"/>
          <p:cNvPicPr>
            <a:picLocks noChangeAspect="1" noChangeArrowheads="1"/>
          </p:cNvPicPr>
          <p:nvPr/>
        </p:nvPicPr>
        <p:blipFill>
          <a:blip r:embed="rId2"/>
          <a:srcRect/>
          <a:stretch>
            <a:fillRect/>
          </a:stretch>
        </p:blipFill>
        <p:spPr bwMode="auto">
          <a:xfrm>
            <a:off x="3013075" y="1811603"/>
            <a:ext cx="5715000" cy="4634573"/>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smtClean="0"/>
              <a:t>La raccolta può essere fatta in due modi: </a:t>
            </a:r>
          </a:p>
          <a:p>
            <a:pPr>
              <a:buFont typeface="Wingdings" pitchFamily="2" charset="2"/>
              <a:buChar char="Ø"/>
            </a:pPr>
            <a:r>
              <a:rPr lang="it-IT" dirty="0" smtClean="0"/>
              <a:t>Monouso: utilizzo di sacchetti in polietile colorato. Metodo molto pratico ma causa una elevata produzione di rifiuti; </a:t>
            </a:r>
          </a:p>
          <a:p>
            <a:pPr>
              <a:buFont typeface="Wingdings" pitchFamily="2" charset="2"/>
              <a:buChar char="Ø"/>
            </a:pPr>
            <a:r>
              <a:rPr lang="it-IT" dirty="0" smtClean="0"/>
              <a:t>Pluriuso: utilizzo di sacchetti di tela o tessuto resistente per consentirne lo svuotamento. Metodo più ecologico ma non consente un controllo visivo in caso di errore nella cernita della biancheria soprattutto tra capi bianchi e colorati. </a:t>
            </a:r>
          </a:p>
          <a:p>
            <a:pPr>
              <a:buNone/>
            </a:pPr>
            <a:r>
              <a:rPr lang="it-IT" dirty="0" err="1" smtClean="0"/>
              <a:t>N.B</a:t>
            </a:r>
            <a:r>
              <a:rPr lang="it-IT" dirty="0" smtClean="0"/>
              <a:t> La biancheria proveniente dai reparti di malattie infettive, possono essere utilizzati sacchetti impermeabili ed idrosolubili e sono messi direttamente nella lavatrice senza estrarne il contenuto.</a:t>
            </a:r>
            <a:endParaRPr lang="it-IT"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solidFill>
                  <a:srgbClr val="0070C0"/>
                </a:solidFill>
              </a:rPr>
              <a:t>CICLO DELLA BIANCHERIA PULITA </a:t>
            </a:r>
          </a:p>
          <a:p>
            <a:pPr>
              <a:buNone/>
            </a:pPr>
            <a:r>
              <a:rPr lang="it-IT" dirty="0" smtClean="0"/>
              <a:t>Inizia con il processo di lavaggio e disinfezione (avviene all’esterno dell’ospedale). </a:t>
            </a:r>
          </a:p>
          <a:p>
            <a:pPr>
              <a:buNone/>
            </a:pPr>
            <a:r>
              <a:rPr lang="it-IT" dirty="0" smtClean="0"/>
              <a:t>La biancheria è lavata e disinfettata a temperatura controllata (80°C) con l’ausilio di additivi chimici. </a:t>
            </a:r>
          </a:p>
          <a:p>
            <a:pPr>
              <a:buNone/>
            </a:pPr>
            <a:r>
              <a:rPr lang="it-IT" dirty="0" smtClean="0"/>
              <a:t>Dopo il lavaggio, la biancheria è asciugata mediante presse e stirata. </a:t>
            </a:r>
          </a:p>
          <a:p>
            <a:pPr>
              <a:buNone/>
            </a:pPr>
            <a:r>
              <a:rPr lang="it-IT" dirty="0" smtClean="0"/>
              <a:t>Il vapore utilizzato per la stiratura contribuisce alla disinfezione dei capi.</a:t>
            </a:r>
            <a:endParaRPr lang="it-IT"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5" name="Segnaposto contenuto 4"/>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691200" y="1811604"/>
            <a:ext cx="7761600" cy="4786144"/>
          </a:xfrm>
        </p:spPr>
        <p:txBody>
          <a:bodyPr/>
          <a:lstStyle/>
          <a:p>
            <a:pPr>
              <a:buNone/>
            </a:pPr>
            <a:endParaRPr lang="it-IT" dirty="0" smtClean="0"/>
          </a:p>
          <a:p>
            <a:pPr>
              <a:buNone/>
            </a:pPr>
            <a:r>
              <a:rPr lang="it-IT" dirty="0" smtClean="0"/>
              <a:t>All’interno dei reparti la biancheria è divisa per tipologia e chiusa in armadi. Ogni volta che la biancheria è utilizzata deve essere effettuato un controllo di qualità. </a:t>
            </a:r>
          </a:p>
          <a:p>
            <a:pPr>
              <a:buNone/>
            </a:pPr>
            <a:r>
              <a:rPr lang="it-IT" sz="4400" b="1" dirty="0" smtClean="0">
                <a:solidFill>
                  <a:srgbClr val="0070C0"/>
                </a:solidFill>
              </a:rPr>
              <a:t>Non deve presentare: Macchie; Umidità; Corpi estranei; Essere morbida. </a:t>
            </a:r>
          </a:p>
          <a:p>
            <a:pPr>
              <a:buNone/>
            </a:pPr>
            <a:r>
              <a:rPr lang="it-IT" dirty="0" smtClean="0"/>
              <a:t>Ogni discostanza deve essere segnalata.</a:t>
            </a:r>
            <a:endParaRPr lang="it-IT"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982351"/>
            <a:ext cx="4505400" cy="2791774"/>
          </a:xfrm>
        </p:spPr>
        <p:txBody>
          <a:bodyPr/>
          <a:lstStyle/>
          <a:p>
            <a:r>
              <a:rPr lang="it-IT" sz="6600" dirty="0" smtClean="0">
                <a:solidFill>
                  <a:srgbClr val="0070C0"/>
                </a:solidFill>
              </a:rPr>
              <a:t>Riordino e pulizia dei carrelli </a:t>
            </a:r>
            <a:r>
              <a:rPr lang="it-IT" dirty="0" smtClean="0">
                <a:solidFill>
                  <a:srgbClr val="0070C0"/>
                </a:solidFill>
              </a:rPr>
              <a:t/>
            </a:r>
            <a:br>
              <a:rPr lang="it-IT" dirty="0" smtClean="0">
                <a:solidFill>
                  <a:srgbClr val="0070C0"/>
                </a:solidFill>
              </a:rPr>
            </a:br>
            <a:endParaRPr lang="it-IT" dirty="0"/>
          </a:p>
        </p:txBody>
      </p:sp>
      <p:sp>
        <p:nvSpPr>
          <p:cNvPr id="3" name="Sottotitolo 2"/>
          <p:cNvSpPr>
            <a:spLocks noGrp="1"/>
          </p:cNvSpPr>
          <p:nvPr>
            <p:ph type="subTitle" idx="1"/>
          </p:nvPr>
        </p:nvSpPr>
        <p:spPr/>
        <p:txBody>
          <a:bodyPr/>
          <a:lstStyle/>
          <a:p>
            <a:endParaRPr lang="it-IT"/>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117</a:t>
            </a:fld>
            <a:endParaRPr lang="it-IT"/>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solidFill>
                  <a:srgbClr val="0070C0"/>
                </a:solidFill>
              </a:rPr>
              <a:t>Riordino e pulizia dei carrelli: </a:t>
            </a:r>
          </a:p>
          <a:p>
            <a:pPr>
              <a:buNone/>
            </a:pPr>
            <a:endParaRPr lang="it-IT" dirty="0" smtClean="0"/>
          </a:p>
          <a:p>
            <a:pPr>
              <a:buNone/>
            </a:pPr>
            <a:r>
              <a:rPr lang="it-IT" dirty="0" smtClean="0"/>
              <a:t>Questi presidi vengono utilizzati giornalmente per diverse attività assistenziali. </a:t>
            </a:r>
          </a:p>
          <a:p>
            <a:pPr>
              <a:buNone/>
            </a:pPr>
            <a:r>
              <a:rPr lang="it-IT" dirty="0" smtClean="0"/>
              <a:t>Tipologie:  Acciaio, Formica,  Materiale plastico </a:t>
            </a:r>
          </a:p>
          <a:p>
            <a:pPr>
              <a:buNone/>
            </a:pPr>
            <a:endParaRPr lang="it-IT" dirty="0" smtClean="0"/>
          </a:p>
          <a:p>
            <a:pPr algn="ctr">
              <a:buNone/>
            </a:pPr>
            <a:r>
              <a:rPr lang="it-IT" b="1" dirty="0" smtClean="0">
                <a:solidFill>
                  <a:srgbClr val="0070C0"/>
                </a:solidFill>
              </a:rPr>
              <a:t>Tutti materiali lavabili e disinfettabili</a:t>
            </a:r>
            <a:endParaRPr lang="it-IT" b="1" dirty="0">
              <a:solidFill>
                <a:srgbClr val="0070C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119</a:t>
            </a:fld>
            <a:endParaRPr lang="it-IT"/>
          </a:p>
        </p:txBody>
      </p:sp>
      <p:sp>
        <p:nvSpPr>
          <p:cNvPr id="173058" name="AutoShape 2" descr="Risultato immagini per CARRELLO OSPEDALIE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3060" name="AutoShape 4" descr="Risultato immagini per CARRELLO OSPEDALIE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3062" name="AutoShape 6" descr="Risultato immagini per CARRELLO OSPEDALIE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3064" name="Picture 8" descr="Risultato immagini per CARRELLO OSPEDALIERO"/>
          <p:cNvPicPr>
            <a:picLocks noChangeAspect="1" noChangeArrowheads="1"/>
          </p:cNvPicPr>
          <p:nvPr/>
        </p:nvPicPr>
        <p:blipFill>
          <a:blip r:embed="rId2"/>
          <a:srcRect/>
          <a:stretch>
            <a:fillRect/>
          </a:stretch>
        </p:blipFill>
        <p:spPr bwMode="auto">
          <a:xfrm>
            <a:off x="460375" y="1853075"/>
            <a:ext cx="5926357" cy="45931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120</a:t>
            </a:fld>
            <a:endParaRPr lang="it-IT"/>
          </a:p>
        </p:txBody>
      </p:sp>
      <p:sp>
        <p:nvSpPr>
          <p:cNvPr id="174082" name="AutoShape 2" descr="Risultato immagini per CARRELLO OSPEDALIE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084" name="AutoShape 4" descr="Risultato immagini per CARRELLO OSPEDALIE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4086" name="Picture 6" descr="Risultato immagini per CARRELLO OSPEDALIERO"/>
          <p:cNvPicPr>
            <a:picLocks noChangeAspect="1" noChangeArrowheads="1"/>
          </p:cNvPicPr>
          <p:nvPr/>
        </p:nvPicPr>
        <p:blipFill>
          <a:blip r:embed="rId2"/>
          <a:srcRect/>
          <a:stretch>
            <a:fillRect/>
          </a:stretch>
        </p:blipFill>
        <p:spPr bwMode="auto">
          <a:xfrm>
            <a:off x="691200" y="1978951"/>
            <a:ext cx="5953125" cy="4467226"/>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endParaRPr lang="it-IT" dirty="0" smtClean="0"/>
          </a:p>
          <a:p>
            <a:pPr>
              <a:buNone/>
            </a:pPr>
            <a:r>
              <a:rPr lang="it-IT" b="1" u="sng" dirty="0" smtClean="0"/>
              <a:t>Al fine di ogni turno </a:t>
            </a:r>
            <a:r>
              <a:rPr lang="it-IT" dirty="0" smtClean="0"/>
              <a:t>viene predisposto il </a:t>
            </a:r>
            <a:r>
              <a:rPr lang="it-IT" b="1" dirty="0" smtClean="0"/>
              <a:t>riordino del carrello</a:t>
            </a:r>
            <a:r>
              <a:rPr lang="it-IT" dirty="0" smtClean="0"/>
              <a:t> con </a:t>
            </a:r>
            <a:r>
              <a:rPr lang="it-IT" b="1" dirty="0" smtClean="0"/>
              <a:t>l’eliminazione del materiale in eccesso </a:t>
            </a:r>
            <a:r>
              <a:rPr lang="it-IT" dirty="0" smtClean="0"/>
              <a:t>o di scarto e praticare la s</a:t>
            </a:r>
            <a:r>
              <a:rPr lang="it-IT" b="1" dirty="0" smtClean="0"/>
              <a:t>anificazione</a:t>
            </a:r>
            <a:r>
              <a:rPr lang="it-IT" dirty="0" smtClean="0"/>
              <a:t> e quando necessario la </a:t>
            </a:r>
            <a:r>
              <a:rPr lang="it-IT" b="1" dirty="0" smtClean="0"/>
              <a:t>sanitizzazione</a:t>
            </a:r>
            <a:r>
              <a:rPr lang="it-IT" dirty="0" smtClean="0"/>
              <a:t>. </a:t>
            </a:r>
          </a:p>
          <a:p>
            <a:pPr>
              <a:buNone/>
            </a:pPr>
            <a:r>
              <a:rPr lang="it-IT" dirty="0" smtClean="0"/>
              <a:t>Una volta asciutto il carrello </a:t>
            </a:r>
            <a:r>
              <a:rPr lang="it-IT" b="1" dirty="0" smtClean="0"/>
              <a:t>deve essere rifornito </a:t>
            </a:r>
            <a:r>
              <a:rPr lang="it-IT" dirty="0" smtClean="0"/>
              <a:t>del materiale necessario per le attività successive, in modo da lasciarlo sempre pronto all’uso.</a:t>
            </a:r>
            <a:endParaRPr lang="it-IT"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pPr>
              <a:buNone/>
            </a:pPr>
            <a:endParaRPr lang="it-IT" dirty="0" smtClean="0"/>
          </a:p>
          <a:p>
            <a:pPr>
              <a:buNone/>
            </a:pPr>
            <a:r>
              <a:rPr lang="it-IT" dirty="0" smtClean="0"/>
              <a:t>I materiali biologici escreti per via naturale sono le </a:t>
            </a:r>
            <a:r>
              <a:rPr lang="it-IT" b="1" dirty="0" smtClean="0"/>
              <a:t>urine</a:t>
            </a:r>
            <a:r>
              <a:rPr lang="it-IT" dirty="0" smtClean="0"/>
              <a:t> e le </a:t>
            </a:r>
            <a:r>
              <a:rPr lang="it-IT" b="1" dirty="0" smtClean="0"/>
              <a:t>feci</a:t>
            </a:r>
            <a:r>
              <a:rPr lang="it-IT" dirty="0" smtClean="0"/>
              <a:t> e possono essere raccolti principalmente a scopo diagnostico. </a:t>
            </a:r>
          </a:p>
          <a:p>
            <a:pPr>
              <a:buNone/>
            </a:pPr>
            <a:r>
              <a:rPr lang="it-IT" dirty="0" smtClean="0"/>
              <a:t>Gli esami più comunemente utilizzati nella pratica assistenziale per le urine sono:  </a:t>
            </a:r>
          </a:p>
          <a:p>
            <a:pPr>
              <a:buFont typeface="Wingdings" pitchFamily="2" charset="2"/>
              <a:buChar char="Ø"/>
            </a:pPr>
            <a:r>
              <a:rPr lang="it-IT" dirty="0" smtClean="0"/>
              <a:t>Test rapidi detti </a:t>
            </a:r>
            <a:r>
              <a:rPr lang="it-IT" dirty="0" err="1" smtClean="0"/>
              <a:t>sticks</a:t>
            </a:r>
            <a:r>
              <a:rPr lang="it-IT" dirty="0" smtClean="0"/>
              <a:t> delle urine;  </a:t>
            </a:r>
          </a:p>
          <a:p>
            <a:pPr>
              <a:buFont typeface="Wingdings" pitchFamily="2" charset="2"/>
              <a:buChar char="Ø"/>
            </a:pPr>
            <a:r>
              <a:rPr lang="it-IT" dirty="0" smtClean="0"/>
              <a:t>L’esame delle urine completo; </a:t>
            </a:r>
          </a:p>
          <a:p>
            <a:pPr>
              <a:buFont typeface="Wingdings" pitchFamily="2" charset="2"/>
              <a:buChar char="Ø"/>
            </a:pPr>
            <a:r>
              <a:rPr lang="it-IT" dirty="0" smtClean="0"/>
              <a:t> La raccolta delle urine nelle 24 ore; </a:t>
            </a:r>
          </a:p>
          <a:p>
            <a:pPr>
              <a:buFont typeface="Wingdings" pitchFamily="2" charset="2"/>
              <a:buChar char="Ø"/>
            </a:pPr>
            <a:r>
              <a:rPr lang="it-IT" dirty="0" smtClean="0"/>
              <a:t> L’</a:t>
            </a:r>
            <a:r>
              <a:rPr lang="it-IT" dirty="0" err="1" smtClean="0"/>
              <a:t>urinocoltura</a:t>
            </a:r>
            <a:r>
              <a:rPr lang="it-IT" dirty="0" smtClean="0"/>
              <a:t>.</a:t>
            </a:r>
            <a:endParaRPr lang="it-IT"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fontScale="92500"/>
          </a:bodyPr>
          <a:lstStyle/>
          <a:p>
            <a:pPr>
              <a:buNone/>
            </a:pPr>
            <a:endParaRPr lang="it-IT" dirty="0" smtClean="0"/>
          </a:p>
          <a:p>
            <a:pPr>
              <a:buNone/>
            </a:pPr>
            <a:r>
              <a:rPr lang="it-IT" dirty="0" smtClean="0"/>
              <a:t>Il trasporto avviene dopo che è stato </a:t>
            </a:r>
            <a:r>
              <a:rPr lang="it-IT" b="1" dirty="0" smtClean="0"/>
              <a:t>confezionato </a:t>
            </a:r>
            <a:r>
              <a:rPr lang="it-IT" dirty="0" smtClean="0"/>
              <a:t>nell’apposito contenitore. Il contenitore deve essere identificato. Deve essere presente </a:t>
            </a:r>
            <a:r>
              <a:rPr lang="it-IT" b="1" dirty="0" smtClean="0"/>
              <a:t>la richiesta di esame </a:t>
            </a:r>
            <a:r>
              <a:rPr lang="it-IT" dirty="0" smtClean="0"/>
              <a:t>( informatizzato) </a:t>
            </a:r>
          </a:p>
          <a:p>
            <a:pPr>
              <a:buNone/>
            </a:pPr>
            <a:r>
              <a:rPr lang="it-IT" dirty="0" smtClean="0"/>
              <a:t>• Controllo idoneità del campione</a:t>
            </a:r>
          </a:p>
          <a:p>
            <a:pPr>
              <a:buNone/>
            </a:pPr>
            <a:r>
              <a:rPr lang="it-IT" dirty="0" smtClean="0"/>
              <a:t> • L’uso dei guanti in vinile per effettuare questa attività</a:t>
            </a:r>
          </a:p>
          <a:p>
            <a:pPr>
              <a:buNone/>
            </a:pPr>
            <a:r>
              <a:rPr lang="it-IT" dirty="0" smtClean="0"/>
              <a:t> • L’inserimento del campione in un contenitore da trasporto chiuso ermeticamente, </a:t>
            </a:r>
          </a:p>
          <a:p>
            <a:pPr>
              <a:buNone/>
            </a:pPr>
            <a:r>
              <a:rPr lang="it-IT" dirty="0" smtClean="0"/>
              <a:t>• L’inserimento di ghiaccio</a:t>
            </a:r>
            <a:endParaRPr lang="it-IT"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6" name="Segnaposto contenuto 5"/>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79"/>
          <a:ext cx="8229600" cy="4704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t>L'OSS e la raccolta dei rifiuti</a:t>
            </a:r>
            <a:r>
              <a:rPr lang="it-IT" dirty="0" smtClean="0"/>
              <a:t/>
            </a:r>
            <a:br>
              <a:rPr lang="it-IT" dirty="0" smtClean="0"/>
            </a:br>
            <a:r>
              <a:rPr lang="it-IT" dirty="0" smtClean="0"/>
              <a:t>La normativa vigente impone che i contenitori usati per la raccolta devono avere dei </a:t>
            </a:r>
            <a:r>
              <a:rPr lang="it-IT" b="1" dirty="0" smtClean="0"/>
              <a:t>requisiti ben precisi </a:t>
            </a:r>
            <a:r>
              <a:rPr lang="it-IT" dirty="0" smtClean="0"/>
              <a:t>e devono avere un'etichettatura. Questi devono essere resistenti, chiudibili, inalterabili nel tempo se usati per sostanze pericolose, con margine di riempimento se usati per liquidi.  Ogni contenitore deve avere una marcatura riguardante anno di costruzione, numero identificativo, autorizzazione e classe di pericolosità per la quale può essere usato.</a:t>
            </a:r>
            <a:endParaRPr lang="it-IT"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t>L'operatore socio sanitario e l'etichettatura</a:t>
            </a:r>
          </a:p>
          <a:p>
            <a:pPr>
              <a:buNone/>
            </a:pPr>
            <a:r>
              <a:rPr lang="it-IT" dirty="0" smtClean="0"/>
              <a:t/>
            </a:r>
            <a:br>
              <a:rPr lang="it-IT" dirty="0" smtClean="0"/>
            </a:br>
            <a:r>
              <a:rPr lang="it-IT" dirty="0" smtClean="0"/>
              <a:t>L'OSS deve accertarsi che su ogni contenitore vi sia apposta e ben visibile l'etichetta fissa con specificato</a:t>
            </a:r>
            <a:br>
              <a:rPr lang="it-IT" dirty="0" smtClean="0"/>
            </a:br>
            <a:r>
              <a:rPr lang="it-IT" dirty="0" smtClean="0"/>
              <a:t>-tipo di rifiuto</a:t>
            </a:r>
            <a:br>
              <a:rPr lang="it-IT" dirty="0" smtClean="0"/>
            </a:br>
            <a:r>
              <a:rPr lang="it-IT" dirty="0" smtClean="0"/>
              <a:t>-reparto di provenienza</a:t>
            </a:r>
            <a:br>
              <a:rPr lang="it-IT" dirty="0" smtClean="0"/>
            </a:br>
            <a:r>
              <a:rPr lang="it-IT" dirty="0" smtClean="0"/>
              <a:t>-data di confezionamento/smaltimento</a:t>
            </a:r>
            <a:endParaRPr lang="it-IT"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r>
              <a:rPr lang="it-IT" b="1" dirty="0" smtClean="0"/>
              <a:t>L'OSS e la raccolta e lo stoccaggio dei rifiuti</a:t>
            </a:r>
          </a:p>
          <a:p>
            <a:pPr>
              <a:buNone/>
            </a:pPr>
            <a:r>
              <a:rPr lang="it-IT" dirty="0" smtClean="0"/>
              <a:t/>
            </a:r>
            <a:br>
              <a:rPr lang="it-IT" dirty="0" smtClean="0"/>
            </a:br>
            <a:r>
              <a:rPr lang="it-IT" dirty="0" smtClean="0"/>
              <a:t>I contenitori per "rifiuti sanitari pericolosi a rischio infettivo" devono avere:</a:t>
            </a:r>
          </a:p>
          <a:p>
            <a:pPr>
              <a:buNone/>
            </a:pPr>
            <a:r>
              <a:rPr lang="it-IT" dirty="0" smtClean="0"/>
              <a:t/>
            </a:r>
            <a:br>
              <a:rPr lang="it-IT" dirty="0" smtClean="0"/>
            </a:br>
            <a:r>
              <a:rPr lang="it-IT" dirty="0" smtClean="0"/>
              <a:t>-sacco interno e contenitore rigido esterno (se presenti materiali pungenti o taglienti deve essere specificato sul contenitore esterno).</a:t>
            </a:r>
          </a:p>
          <a:p>
            <a:pPr>
              <a:buNone/>
            </a:pPr>
            <a:endParaRPr lang="it-IT"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I contenitori per "i rifiuti sanitari pericolosi non a rischio infettivo" devono avere</a:t>
            </a:r>
            <a:br>
              <a:rPr lang="it-IT" dirty="0" smtClean="0"/>
            </a:br>
            <a:r>
              <a:rPr lang="it-IT" dirty="0" smtClean="0"/>
              <a:t>-imboccatura larga per favorire il travaso</a:t>
            </a:r>
            <a:br>
              <a:rPr lang="it-IT" dirty="0" smtClean="0"/>
            </a:br>
            <a:r>
              <a:rPr lang="it-IT" dirty="0" smtClean="0"/>
              <a:t>-materiale plastico non riutilizzabile</a:t>
            </a:r>
            <a:br>
              <a:rPr lang="it-IT" dirty="0" smtClean="0"/>
            </a:br>
            <a:r>
              <a:rPr lang="it-IT" dirty="0" smtClean="0"/>
              <a:t>-chiusura ermetica</a:t>
            </a:r>
          </a:p>
          <a:p>
            <a:r>
              <a:rPr lang="it-IT" dirty="0" smtClean="0"/>
              <a:t>I contenitori per rifiuti sanitari non pericolosi assimilabili agli urbani devono</a:t>
            </a:r>
            <a:br>
              <a:rPr lang="it-IT" dirty="0" smtClean="0"/>
            </a:br>
            <a:r>
              <a:rPr lang="it-IT" dirty="0" smtClean="0"/>
              <a:t>-essere riutilizzabili</a:t>
            </a:r>
            <a:br>
              <a:rPr lang="it-IT" dirty="0" smtClean="0"/>
            </a:br>
            <a:r>
              <a:rPr lang="it-IT" dirty="0" smtClean="0"/>
              <a:t>-di dimensioni adeguate alla quantità di rifiuti da smaltire</a:t>
            </a:r>
          </a:p>
          <a:p>
            <a:r>
              <a:rPr lang="it-IT" dirty="0" smtClean="0"/>
              <a:t>I contenitori per i" rifiuti sanitari che richiedono particolari sistemi di gestione" devono</a:t>
            </a:r>
            <a:br>
              <a:rPr lang="it-IT" dirty="0" smtClean="0"/>
            </a:br>
            <a:r>
              <a:rPr lang="it-IT" dirty="0" smtClean="0"/>
              <a:t>-essere rigidi e riutilizzabili</a:t>
            </a:r>
            <a:br>
              <a:rPr lang="it-IT" dirty="0" smtClean="0"/>
            </a:br>
            <a:r>
              <a:rPr lang="it-IT" dirty="0" smtClean="0"/>
              <a:t>-essere restituiti dopo l'uso al Servizio di Farmacia</a:t>
            </a:r>
          </a:p>
          <a:p>
            <a:pPr>
              <a:buNone/>
            </a:pPr>
            <a:endParaRPr lang="it-IT"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pPr>
              <a:buNone/>
            </a:pPr>
            <a:r>
              <a:rPr lang="it-IT" b="1" dirty="0" smtClean="0"/>
              <a:t>Trasporto e Stoccaggio</a:t>
            </a:r>
            <a:r>
              <a:rPr lang="it-IT" dirty="0" smtClean="0"/>
              <a:t/>
            </a:r>
            <a:br>
              <a:rPr lang="it-IT" dirty="0" smtClean="0"/>
            </a:br>
            <a:r>
              <a:rPr lang="it-IT" dirty="0" smtClean="0"/>
              <a:t>Per il trasporto dei rifiuti  si possono carrelli appositi (resistenti, con fissaggio per i contenitori e chiusi).  I locali per raccolta e deposito temporaneo possono essere all'esterno ben individuabili da segnaletica e con accesso riservato agli operatori, oppure all'interno con controllo delle caratteristiche fisiche dell'aria.</a:t>
            </a:r>
            <a:br>
              <a:rPr lang="it-IT" dirty="0" smtClean="0"/>
            </a:br>
            <a:r>
              <a:rPr lang="it-IT" dirty="0" smtClean="0"/>
              <a:t>.</a:t>
            </a:r>
            <a:endParaRPr lang="it-IT"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t>L'OSS e la modulistica per i rifiuti</a:t>
            </a:r>
            <a:r>
              <a:rPr lang="it-IT" dirty="0" smtClean="0"/>
              <a:t/>
            </a:r>
            <a:br>
              <a:rPr lang="it-IT" dirty="0" smtClean="0"/>
            </a:br>
            <a:r>
              <a:rPr lang="it-IT" dirty="0" smtClean="0"/>
              <a:t>Tra gli adempimenti che le strutture sanitari devono rispettare e che l'operatore socio sanitario deve conoscere ci sono</a:t>
            </a:r>
            <a:br>
              <a:rPr lang="it-IT" dirty="0" smtClean="0"/>
            </a:br>
            <a:r>
              <a:rPr lang="it-IT" dirty="0" smtClean="0"/>
              <a:t>-tenuta registro carico/scarico (data emissione, numero progressivo, luogo, quantità, trasportatore, ecc)</a:t>
            </a:r>
            <a:br>
              <a:rPr lang="it-IT" dirty="0" smtClean="0"/>
            </a:br>
            <a:r>
              <a:rPr lang="it-IT" dirty="0" smtClean="0"/>
              <a:t>-compilazione formulario rifiuti (dati produttore e destinatario, dati rifiuti e tipo di trasporto)</a:t>
            </a:r>
            <a:br>
              <a:rPr lang="it-IT" dirty="0" smtClean="0"/>
            </a:br>
            <a:r>
              <a:rPr lang="it-IT" dirty="0" smtClean="0"/>
              <a:t>-dichiarazione annuale sulle quantità di rifiuti prodotti</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endParaRPr lang="it-IT" dirty="0" smtClean="0"/>
          </a:p>
          <a:p>
            <a:pPr>
              <a:buNone/>
            </a:pPr>
            <a:r>
              <a:rPr lang="it-IT" dirty="0" smtClean="0"/>
              <a:t>La salubrità, ossia il benessere e la salute delle persone, in un ambiente confinato dipenda da:</a:t>
            </a:r>
          </a:p>
          <a:p>
            <a:pPr>
              <a:buNone/>
            </a:pPr>
            <a:endParaRPr lang="it-IT" dirty="0" smtClean="0"/>
          </a:p>
          <a:p>
            <a:pPr>
              <a:buFont typeface="Wingdings" pitchFamily="2" charset="2"/>
              <a:buChar char="Ø"/>
            </a:pPr>
            <a:r>
              <a:rPr lang="it-IT" dirty="0" smtClean="0"/>
              <a:t>         </a:t>
            </a:r>
            <a:r>
              <a:rPr lang="it-IT" b="1" i="1" dirty="0" smtClean="0"/>
              <a:t>Il controllo del microclima</a:t>
            </a:r>
          </a:p>
          <a:p>
            <a:pPr>
              <a:buFont typeface="Wingdings" pitchFamily="2" charset="2"/>
              <a:buChar char="Ø"/>
            </a:pPr>
            <a:r>
              <a:rPr lang="it-IT" b="1" i="1" dirty="0" smtClean="0"/>
              <a:t>      Il contenimento del rischio infettivo</a:t>
            </a:r>
          </a:p>
          <a:p>
            <a:pPr>
              <a:buNone/>
            </a:pPr>
            <a:r>
              <a:rPr lang="it-IT" dirty="0" smtClean="0"/>
              <a:t/>
            </a:r>
            <a:br>
              <a:rPr lang="it-IT" dirty="0" smtClean="0"/>
            </a:br>
            <a:endParaRPr lang="it-IT"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pPr>
              <a:buNone/>
            </a:pPr>
            <a:r>
              <a:rPr lang="it-IT" b="1" dirty="0" smtClean="0"/>
              <a:t>L'operatore sanitario e i DPI nella gestione dei rifiuti</a:t>
            </a:r>
            <a:r>
              <a:rPr lang="it-IT" dirty="0" smtClean="0"/>
              <a:t/>
            </a:r>
            <a:br>
              <a:rPr lang="it-IT" dirty="0" smtClean="0"/>
            </a:br>
            <a:r>
              <a:rPr lang="it-IT" dirty="0" smtClean="0"/>
              <a:t>Tra le precauzioni che deve adottare l'OSS nella gestione dei rifiuti c'è l'uso dei dispositivi di protezione durante le svolgimento delle varie fasi. queste disposizioni sono contemplate anche nel decreto legislativo 626/94 e successive modifiche e devono essere forniti dai datori di lavoro.</a:t>
            </a:r>
            <a:br>
              <a:rPr lang="it-IT" dirty="0" smtClean="0"/>
            </a:br>
            <a:endParaRPr lang="it-IT"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t>I  principali DPI da usati sono</a:t>
            </a:r>
            <a:br>
              <a:rPr lang="it-IT" dirty="0" smtClean="0"/>
            </a:br>
            <a:r>
              <a:rPr lang="it-IT" dirty="0" smtClean="0"/>
              <a:t>-guanti (del materiale adeguato al tipo di rischio)</a:t>
            </a:r>
            <a:br>
              <a:rPr lang="it-IT" dirty="0" smtClean="0"/>
            </a:br>
            <a:r>
              <a:rPr lang="it-IT" dirty="0" smtClean="0"/>
              <a:t>-divisa e/o tuta</a:t>
            </a:r>
            <a:br>
              <a:rPr lang="it-IT" dirty="0" smtClean="0"/>
            </a:br>
            <a:r>
              <a:rPr lang="it-IT" dirty="0" smtClean="0"/>
              <a:t>-occhiali o maschera protettiva</a:t>
            </a:r>
            <a:br>
              <a:rPr lang="it-IT" dirty="0" smtClean="0"/>
            </a:br>
            <a:r>
              <a:rPr lang="it-IT" dirty="0" smtClean="0"/>
              <a:t>-scarpe antinfortunistica</a:t>
            </a:r>
            <a:br>
              <a:rPr lang="it-IT" dirty="0" smtClean="0"/>
            </a:br>
            <a:r>
              <a:rPr lang="it-IT" dirty="0" smtClean="0"/>
              <a:t>Questi DPI devono essere indossati dall'operatore durante la manipolazione di materiali pericolosi a rischio infettivo,  sia solidi che liquidi.</a:t>
            </a:r>
            <a:br>
              <a:rPr lang="it-IT" dirty="0" smtClean="0"/>
            </a:br>
            <a:r>
              <a:rPr lang="it-IT" dirty="0" smtClean="0"/>
              <a:t>-nei locali di stoccaggio temporaneo di questi materiali</a:t>
            </a:r>
            <a:endParaRPr lang="it-IT"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fontScale="92500"/>
          </a:bodyPr>
          <a:lstStyle/>
          <a:p>
            <a:pPr>
              <a:buNone/>
            </a:pPr>
            <a:r>
              <a:rPr lang="it-IT" b="1" dirty="0" smtClean="0"/>
              <a:t>In un momento storico in cui gli </a:t>
            </a:r>
            <a:r>
              <a:rPr lang="it-IT" b="1" dirty="0" err="1" smtClean="0"/>
              <a:t>Oss</a:t>
            </a:r>
            <a:r>
              <a:rPr lang="it-IT" b="1" dirty="0" smtClean="0"/>
              <a:t> di tutta Italia attendono l'applicazione dell'area socio sanitaria e il riconoscimento della loro figura professionale, forse parlare di attività domestiche sembra un insulto. </a:t>
            </a:r>
          </a:p>
          <a:p>
            <a:pPr>
              <a:buNone/>
            </a:pPr>
            <a:r>
              <a:rPr lang="it-IT" b="1" dirty="0" smtClean="0"/>
              <a:t>Eppure non è così. </a:t>
            </a:r>
          </a:p>
          <a:p>
            <a:pPr>
              <a:buNone/>
            </a:pPr>
            <a:r>
              <a:rPr lang="it-IT" b="1" dirty="0" smtClean="0"/>
              <a:t>Andare avanti infatti non vuol dire dimenticare chi siamo e cosa facciamo. E ciò che fanno gli </a:t>
            </a:r>
            <a:r>
              <a:rPr lang="it-IT" b="1" dirty="0" err="1" smtClean="0"/>
              <a:t>Oss</a:t>
            </a:r>
            <a:r>
              <a:rPr lang="it-IT" b="1" dirty="0" smtClean="0"/>
              <a:t>, da sempre, </a:t>
            </a:r>
            <a:r>
              <a:rPr lang="it-IT" dirty="0" smtClean="0"/>
              <a:t>è occuparsi dei propri assistiti</a:t>
            </a:r>
            <a:r>
              <a:rPr lang="it-IT" b="1" dirty="0" smtClean="0"/>
              <a:t>. A 360°, senza se e senza ma. </a:t>
            </a:r>
          </a:p>
          <a:p>
            <a:pPr>
              <a:buNone/>
            </a:pPr>
            <a:r>
              <a:rPr lang="it-IT" b="1" dirty="0" smtClean="0"/>
              <a:t>In ogni contesto e circostanza, spendendosi al massimo con professionalità.</a:t>
            </a:r>
            <a:endParaRPr lang="it-IT"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123906" name="AutoShape 2" descr="Risultato immagini per doman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3908" name="AutoShape 4" descr="Risultato immagini per doman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3910" name="AutoShape 6" descr="Risultato immagini per doman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3912" name="Picture 8" descr="Risultato immagini per domanda"/>
          <p:cNvPicPr>
            <a:picLocks noChangeAspect="1" noChangeArrowheads="1"/>
          </p:cNvPicPr>
          <p:nvPr/>
        </p:nvPicPr>
        <p:blipFill>
          <a:blip r:embed="rId2"/>
          <a:srcRect/>
          <a:stretch>
            <a:fillRect/>
          </a:stretch>
        </p:blipFill>
        <p:spPr bwMode="auto">
          <a:xfrm>
            <a:off x="928662" y="1643892"/>
            <a:ext cx="6203658" cy="476093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t>Il Microclima</a:t>
            </a:r>
            <a:endParaRPr lang="it-IT" dirty="0" smtClean="0"/>
          </a:p>
          <a:p>
            <a:pPr>
              <a:buNone/>
            </a:pPr>
            <a:r>
              <a:rPr lang="it-IT" dirty="0" smtClean="0"/>
              <a:t>Viene definito come il clima in un ambiente confinato ed è l’insieme di più fattori:</a:t>
            </a:r>
          </a:p>
          <a:p>
            <a:pPr>
              <a:buNone/>
            </a:pPr>
            <a:r>
              <a:rPr lang="it-IT" dirty="0" smtClean="0"/>
              <a:t>-          Temperatura</a:t>
            </a:r>
          </a:p>
          <a:p>
            <a:pPr>
              <a:buNone/>
            </a:pPr>
            <a:r>
              <a:rPr lang="it-IT" dirty="0" smtClean="0"/>
              <a:t>-          Umidità</a:t>
            </a:r>
          </a:p>
          <a:p>
            <a:pPr>
              <a:buNone/>
            </a:pPr>
            <a:r>
              <a:rPr lang="it-IT" dirty="0" smtClean="0"/>
              <a:t>-          Ventilazione</a:t>
            </a:r>
          </a:p>
          <a:p>
            <a:pPr>
              <a:buNone/>
            </a:pPr>
            <a:r>
              <a:rPr lang="it-IT" dirty="0" smtClean="0"/>
              <a:t>-          Illuminazione</a:t>
            </a:r>
            <a:endParaRPr lang="it-IT"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pPr>
              <a:buNone/>
            </a:pPr>
            <a:r>
              <a:rPr lang="it-IT" dirty="0" smtClean="0"/>
              <a:t>Quali sono gli </a:t>
            </a:r>
            <a:r>
              <a:rPr lang="it-IT" b="1" dirty="0" smtClean="0"/>
              <a:t>interventi di aiuto domestico e alberghiero</a:t>
            </a:r>
            <a:r>
              <a:rPr lang="it-IT" dirty="0" smtClean="0"/>
              <a:t> che l'</a:t>
            </a:r>
            <a:r>
              <a:rPr lang="it-IT" dirty="0" err="1" smtClean="0"/>
              <a:t>oss</a:t>
            </a:r>
            <a:r>
              <a:rPr lang="it-IT" dirty="0" smtClean="0"/>
              <a:t> è tenuto a svolgere a domicilio o in una struttura socio sanitaria? </a:t>
            </a:r>
          </a:p>
          <a:p>
            <a:pPr>
              <a:buNone/>
            </a:pPr>
            <a:endParaRPr lang="it-IT" dirty="0" smtClean="0"/>
          </a:p>
          <a:p>
            <a:pPr>
              <a:buNone/>
            </a:pPr>
            <a:r>
              <a:rPr lang="it-IT" dirty="0" smtClean="0"/>
              <a:t>Per rispondere a questa domanda bisogna sviscerare ancora una volta l'elenco delle </a:t>
            </a:r>
            <a:r>
              <a:rPr lang="it-IT" b="1" dirty="0" smtClean="0"/>
              <a:t>competenze descritte nel profilo della figura professionale</a:t>
            </a:r>
            <a:r>
              <a:rPr lang="it-IT" dirty="0" smtClean="0"/>
              <a:t>.</a:t>
            </a:r>
          </a:p>
          <a:p>
            <a:pPr>
              <a:buNone/>
            </a:pPr>
            <a:endParaRPr lang="it-IT" dirty="0" smtClean="0"/>
          </a:p>
          <a:p>
            <a:pPr>
              <a:buNone/>
            </a:pPr>
            <a:endParaRPr lang="it-IT"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pPr>
              <a:buNone/>
            </a:pPr>
            <a:endParaRPr lang="it-IT" dirty="0" smtClean="0"/>
          </a:p>
          <a:p>
            <a:pPr>
              <a:buNone/>
            </a:pPr>
            <a:r>
              <a:rPr lang="it-IT" dirty="0" smtClean="0"/>
              <a:t>Svolgere interventi di aiuto domestico e alberghiero fa parte del "cosa facciamo" per far raggiungere all'assistito il miglior grado di soddisfazione e benessere. </a:t>
            </a:r>
          </a:p>
          <a:p>
            <a:pPr>
              <a:buNone/>
            </a:pPr>
            <a:r>
              <a:rPr lang="it-IT" dirty="0" smtClean="0"/>
              <a:t>Si tratta, come scritto nel testo della Conferenza Stato- Regioni del 2001 che definisce proprio la figura dell'operatore socio sanitario, di </a:t>
            </a:r>
            <a:r>
              <a:rPr lang="it-IT" b="1" dirty="0" smtClean="0"/>
              <a:t>interventi per garantire l'igiene ed il comfort dell'ambiente</a:t>
            </a:r>
            <a:r>
              <a:rPr lang="it-IT" dirty="0" smtClean="0"/>
              <a:t>.</a:t>
            </a:r>
          </a:p>
          <a:p>
            <a:pPr>
              <a:buNone/>
            </a:pPr>
            <a:endParaRPr lang="it-IT"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r>
              <a:rPr lang="it-IT" dirty="0" smtClean="0"/>
              <a:t>Nel provvedimento non si entra nel merito di quali azioni debbano essere eseguite e quali no. </a:t>
            </a:r>
          </a:p>
          <a:p>
            <a:r>
              <a:rPr lang="it-IT" dirty="0" smtClean="0"/>
              <a:t>È chiaro però che sta all'operatore interfacciarsi direttamente con il proprio assistito o i parenti - in caso di lavoro a domicilio - e con il proprio coordinatore, in caso di strutture sanitarie, per comprendere quali siano le attività utili a raggiungere l'obiettivo.</a:t>
            </a:r>
          </a:p>
          <a:p>
            <a:pPr>
              <a:buNone/>
            </a:pPr>
            <a:endParaRPr lang="it-IT"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r>
              <a:rPr lang="it-IT" dirty="0" smtClean="0"/>
              <a:t>A domicilio, per esempio, dove le famiglie spesso non hanno la possibilità di pagare sia un </a:t>
            </a:r>
            <a:r>
              <a:rPr lang="it-IT" dirty="0" err="1" smtClean="0"/>
              <a:t>oss</a:t>
            </a:r>
            <a:r>
              <a:rPr lang="it-IT" dirty="0" smtClean="0"/>
              <a:t> che una persona addetta alle pulizie, l'operatore si occupa di tutto. Così come spesso accade nelle </a:t>
            </a:r>
            <a:r>
              <a:rPr lang="it-IT" dirty="0" err="1" smtClean="0"/>
              <a:t>Rsa</a:t>
            </a:r>
            <a:r>
              <a:rPr lang="it-IT" dirty="0" smtClean="0"/>
              <a:t>, anche se in questo caso purtroppo sono stati riscontrati </a:t>
            </a:r>
            <a:r>
              <a:rPr lang="it-IT" b="1" dirty="0" smtClean="0"/>
              <a:t>episodi di sfruttamento degli </a:t>
            </a:r>
            <a:r>
              <a:rPr lang="it-IT" b="1" dirty="0" err="1" smtClean="0"/>
              <a:t>oss</a:t>
            </a:r>
            <a:r>
              <a:rPr lang="it-IT" b="1" dirty="0" smtClean="0"/>
              <a:t> e </a:t>
            </a:r>
            <a:r>
              <a:rPr lang="it-IT" b="1" dirty="0" err="1" smtClean="0"/>
              <a:t>demansionamento</a:t>
            </a:r>
            <a:r>
              <a:rPr lang="it-IT" dirty="0" smtClean="0"/>
              <a:t>.</a:t>
            </a:r>
          </a:p>
          <a:p>
            <a:r>
              <a:rPr lang="it-IT" dirty="0" smtClean="0"/>
              <a:t>Mentre negli ospedali esistono anche le figure degli </a:t>
            </a:r>
            <a:r>
              <a:rPr lang="it-IT" dirty="0" err="1" smtClean="0"/>
              <a:t>asa</a:t>
            </a:r>
            <a:r>
              <a:rPr lang="it-IT" dirty="0" smtClean="0"/>
              <a:t>, ausiliari socio assistenziali, e degli addetti alle pulizie.</a:t>
            </a:r>
          </a:p>
          <a:p>
            <a:endParaRPr lang="it-IT"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lnSpcReduction="10000"/>
          </a:bodyPr>
          <a:lstStyle/>
          <a:p>
            <a:pPr>
              <a:buNone/>
            </a:pPr>
            <a:r>
              <a:rPr lang="it-IT" b="1" dirty="0" smtClean="0"/>
              <a:t>Attività da svolgere per garantire igiene e comfort dell’ambiente</a:t>
            </a:r>
          </a:p>
          <a:p>
            <a:pPr>
              <a:buNone/>
            </a:pPr>
            <a:r>
              <a:rPr lang="it-IT" dirty="0" smtClean="0"/>
              <a:t>In linea di massima, le attività da svolgere in casa o in struttura, sono le stesse. Vediamole.</a:t>
            </a:r>
          </a:p>
          <a:p>
            <a:pPr>
              <a:buFont typeface="Wingdings" pitchFamily="2" charset="2"/>
              <a:buChar char="Ø"/>
            </a:pPr>
            <a:r>
              <a:rPr lang="it-IT" b="1" dirty="0" smtClean="0"/>
              <a:t>Fare arieggiare</a:t>
            </a:r>
            <a:r>
              <a:rPr lang="it-IT" dirty="0" smtClean="0"/>
              <a:t>. L'elemento principale che incide ovunque sulla qualità dell'igiene ambientale è infatti l'aria. Fare uscire l'aria viziata dalla stanza della persona ammalata è fondamentale sia per la persona stessa che per il letto, per esempio. Infatti questa operazione va eseguita di solito prima di rifarlo</a:t>
            </a:r>
          </a:p>
          <a:p>
            <a:endParaRPr lang="it-IT"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r>
              <a:rPr lang="it-IT" b="1" dirty="0" smtClean="0"/>
              <a:t>Cambiare la biancheria del letto </a:t>
            </a:r>
            <a:r>
              <a:rPr lang="it-IT" dirty="0" smtClean="0"/>
              <a:t>secondo le indicazioni.</a:t>
            </a:r>
          </a:p>
          <a:p>
            <a:r>
              <a:rPr lang="it-IT" b="1" dirty="0" smtClean="0"/>
              <a:t>Togliere la polvere dai comodini </a:t>
            </a:r>
            <a:r>
              <a:rPr lang="it-IT" dirty="0" smtClean="0"/>
              <a:t>e dalle sbarre del letto, o da altri mobili se richiesto, con un panno umido, affinché lo sporco non voli via. L'uso del detergente che a domicilio sarebbe consigliato, nelle strutture diventa obbligatorio. Si parla quindi di </a:t>
            </a:r>
            <a:r>
              <a:rPr lang="it-IT" b="1" dirty="0" smtClean="0"/>
              <a:t>sanificazione</a:t>
            </a:r>
            <a:endParaRPr lang="it-IT" dirty="0" smtClean="0"/>
          </a:p>
          <a:p>
            <a:r>
              <a:rPr lang="it-IT" b="1" dirty="0" smtClean="0"/>
              <a:t>Pulire i sanitari </a:t>
            </a:r>
            <a:r>
              <a:rPr lang="it-IT" dirty="0" smtClean="0"/>
              <a:t>ed usare prodotti adeguati per rimuovere eventuali incrostazioni di calcare</a:t>
            </a:r>
          </a:p>
          <a:p>
            <a:pPr>
              <a:buNone/>
            </a:pPr>
            <a:endParaRPr lang="it-IT"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fontScale="92500" lnSpcReduction="10000"/>
          </a:bodyPr>
          <a:lstStyle/>
          <a:p>
            <a:pPr>
              <a:buFont typeface="Wingdings" pitchFamily="2" charset="2"/>
              <a:buChar char="Ø"/>
            </a:pPr>
            <a:r>
              <a:rPr lang="it-IT" b="1" dirty="0" smtClean="0"/>
              <a:t>Spazzare con scope di nylon</a:t>
            </a:r>
            <a:r>
              <a:rPr lang="it-IT" dirty="0" smtClean="0"/>
              <a:t>, che sono adatte per gli interni, avvolte in panni umidi per </a:t>
            </a:r>
            <a:r>
              <a:rPr lang="it-IT" b="1" dirty="0" smtClean="0"/>
              <a:t>evitare il sollevamento della polvere</a:t>
            </a:r>
            <a:r>
              <a:rPr lang="it-IT" dirty="0" smtClean="0"/>
              <a:t> oppure scope articolate con zoccolo a trapezio. Queste ultime sono molto usate in ambiente ospedaliero, perché pratiche e igieniche. Meno facili da trovare a domicilio. Nel caso di utilizzo delle palette per raccogliere grossi rifiuti meglio quelle a manico lungo</a:t>
            </a:r>
          </a:p>
          <a:p>
            <a:pPr>
              <a:buFont typeface="Wingdings" pitchFamily="2" charset="2"/>
              <a:buChar char="Ø"/>
            </a:pPr>
            <a:r>
              <a:rPr lang="it-IT" b="1" dirty="0" smtClean="0"/>
              <a:t>Pulire saltuariamente </a:t>
            </a:r>
            <a:r>
              <a:rPr lang="it-IT" dirty="0" smtClean="0"/>
              <a:t>anche i vetri con degli appositi panni o aste </a:t>
            </a:r>
            <a:r>
              <a:rPr lang="it-IT" dirty="0" err="1" smtClean="0"/>
              <a:t>tergivetro</a:t>
            </a:r>
            <a:r>
              <a:rPr lang="it-IT" dirty="0" smtClean="0"/>
              <a:t>, secondo indicazioni del proprietario di casa o dell'ente</a:t>
            </a:r>
          </a:p>
          <a:p>
            <a:pPr>
              <a:buFont typeface="Wingdings" pitchFamily="2" charset="2"/>
              <a:buChar char="Ø"/>
            </a:pPr>
            <a:r>
              <a:rPr lang="it-IT" b="1" dirty="0" smtClean="0"/>
              <a:t>Lavare a terra </a:t>
            </a:r>
            <a:r>
              <a:rPr lang="it-IT" dirty="0" smtClean="0"/>
              <a:t>con un detergente adeguato</a:t>
            </a:r>
          </a:p>
          <a:p>
            <a:pPr>
              <a:buFont typeface="Wingdings" pitchFamily="2" charset="2"/>
              <a:buChar char="Ø"/>
            </a:pPr>
            <a:r>
              <a:rPr lang="it-IT" b="1" dirty="0" smtClean="0"/>
              <a:t>Preparare i pasti </a:t>
            </a:r>
            <a:r>
              <a:rPr lang="it-IT" dirty="0" smtClean="0"/>
              <a:t>per l'assistito e pulire la cucina</a:t>
            </a:r>
          </a:p>
          <a:p>
            <a:endParaRPr lang="it-IT"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COMFORT ALBERGHIERO</a:t>
            </a:r>
            <a:endParaRPr lang="it-IT"/>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t>Pulire un ambiente vuol dire sapere cosa si sta andando a rimuovere, perché è importante farlo e quali sono i tempi e i modi giusti.</a:t>
            </a:r>
          </a:p>
          <a:p>
            <a:pPr>
              <a:buNone/>
            </a:pPr>
            <a:r>
              <a:rPr lang="it-IT" dirty="0" smtClean="0"/>
              <a:t>Tra questi c'è la capacità di riconoscere le operazioni di sanificazione quotidiana da quelle periodiche, meglio conosciute come pulizie di fondo. Oppure sapere il tipo di pulizia adeguata in base all'intensità del rischio di infezioni legato ad una specifica zona.</a:t>
            </a:r>
          </a:p>
          <a:p>
            <a:pPr>
              <a:buNone/>
            </a:pP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Font typeface="Arial" pitchFamily="34" charset="0"/>
              <a:buChar char="•"/>
            </a:pPr>
            <a:r>
              <a:rPr lang="it-IT" b="1" dirty="0" smtClean="0"/>
              <a:t>Temperatura:</a:t>
            </a:r>
          </a:p>
          <a:p>
            <a:pPr>
              <a:buNone/>
            </a:pPr>
            <a:r>
              <a:rPr lang="it-IT" dirty="0" smtClean="0"/>
              <a:t> la </a:t>
            </a:r>
            <a:r>
              <a:rPr lang="it-IT" u="sng" dirty="0" smtClean="0"/>
              <a:t>temperatura esterna </a:t>
            </a:r>
            <a:r>
              <a:rPr lang="it-IT" dirty="0" smtClean="0"/>
              <a:t>influisce sul mantenimento di quella </a:t>
            </a:r>
            <a:r>
              <a:rPr lang="it-IT" u="sng" dirty="0" smtClean="0"/>
              <a:t>corporea</a:t>
            </a:r>
            <a:r>
              <a:rPr lang="it-IT" dirty="0" smtClean="0"/>
              <a:t> e quindi alla possibilità delle persone di svolgere le loro attività in una condizione di benessere. I valori medi generalmente oscillano intorno ai </a:t>
            </a:r>
            <a:r>
              <a:rPr lang="it-IT" b="1" dirty="0" smtClean="0"/>
              <a:t>18-24° </a:t>
            </a:r>
            <a:r>
              <a:rPr lang="it-IT" dirty="0" smtClean="0"/>
              <a:t>C, ma è necessario precisare che la temperatura deve essere regolata in relazione a fattori quali il tipo di lavoro che si svolge in quell’ambiente, lo stato di riposo o di attività delle persone, il loro stato di salute.</a:t>
            </a:r>
            <a:endParaRPr lang="it-IT"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pic>
        <p:nvPicPr>
          <p:cNvPr id="1026" name="Picture 2" descr="Risultato immagini per OSS"/>
          <p:cNvPicPr>
            <a:picLocks noChangeAspect="1" noChangeArrowheads="1"/>
          </p:cNvPicPr>
          <p:nvPr/>
        </p:nvPicPr>
        <p:blipFill>
          <a:blip r:embed="rId2"/>
          <a:srcRect/>
          <a:stretch>
            <a:fillRect/>
          </a:stretch>
        </p:blipFill>
        <p:spPr bwMode="auto">
          <a:xfrm>
            <a:off x="642910" y="2214554"/>
            <a:ext cx="7636649" cy="4286280"/>
          </a:xfrm>
          <a:prstGeom prst="rect">
            <a:avLst/>
          </a:prstGeom>
          <a:noFill/>
        </p:spPr>
      </p:pic>
      <p:sp>
        <p:nvSpPr>
          <p:cNvPr id="5" name="CasellaDiTesto 4"/>
          <p:cNvSpPr txBox="1"/>
          <p:nvPr/>
        </p:nvSpPr>
        <p:spPr>
          <a:xfrm>
            <a:off x="1571604" y="6000768"/>
            <a:ext cx="7358114" cy="584775"/>
          </a:xfrm>
          <a:prstGeom prst="rect">
            <a:avLst/>
          </a:prstGeom>
          <a:noFill/>
        </p:spPr>
        <p:txBody>
          <a:bodyPr wrap="square" rtlCol="0">
            <a:spAutoFit/>
          </a:bodyPr>
          <a:lstStyle/>
          <a:p>
            <a:r>
              <a:rPr lang="it-IT" sz="3200" b="1" dirty="0" smtClean="0">
                <a:solidFill>
                  <a:srgbClr val="0070C0"/>
                </a:solidFill>
              </a:rPr>
              <a:t>GRAZIE DELL’ ATTENZIONE!!!</a:t>
            </a:r>
            <a:endParaRPr lang="it-IT" sz="3200" b="1"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r>
              <a:rPr lang="it-IT" b="1" dirty="0" smtClean="0"/>
              <a:t>Umidità:</a:t>
            </a:r>
          </a:p>
          <a:p>
            <a:pPr>
              <a:buNone/>
            </a:pPr>
            <a:r>
              <a:rPr lang="it-IT" b="1" dirty="0" smtClean="0"/>
              <a:t>S</a:t>
            </a:r>
            <a:r>
              <a:rPr lang="it-IT" dirty="0" smtClean="0"/>
              <a:t>e la temperatura è ottimale, l’organismo tollera valori di umidità molto variabili </a:t>
            </a:r>
            <a:r>
              <a:rPr lang="it-IT" b="1" dirty="0" smtClean="0"/>
              <a:t>( dal 30 al 70%). </a:t>
            </a:r>
            <a:r>
              <a:rPr lang="it-IT" dirty="0" smtClean="0"/>
              <a:t>L’aria eccessivamente secca tende a disidratare le mucose della bocca e delle vie respiratorie, mentre un eccesso di umidità impedisce la traspirazione e la dispersione del calore dal corpo umano.</a:t>
            </a:r>
          </a:p>
          <a:p>
            <a:pPr>
              <a:buNone/>
            </a:pP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smtClean="0"/>
              <a:t>Ventilazione</a:t>
            </a:r>
          </a:p>
          <a:p>
            <a:pPr>
              <a:buNone/>
            </a:pPr>
            <a:r>
              <a:rPr lang="it-IT" b="1" dirty="0" smtClean="0"/>
              <a:t> C</a:t>
            </a:r>
            <a:r>
              <a:rPr lang="it-IT" dirty="0" smtClean="0"/>
              <a:t>on questo termine si indicano il movimento e il ricambio dell’aria nell’ambiente chiuso. Il movimento dell’aria provoca una maggiore dispersione di calore e apporta una sensazione di freschezza che permette di sopportare le temperature più elevate. Da un punto di vista igienico l’aspetto essenziale è rappresentato da un effettivo </a:t>
            </a:r>
            <a:r>
              <a:rPr lang="it-IT" b="1" dirty="0" smtClean="0"/>
              <a:t>ricambio d’aria fra l’ambiente confinato e l’esterno.</a:t>
            </a:r>
            <a:r>
              <a:rPr lang="it-IT" dirty="0" smtClean="0"/>
              <a:t> Il ricambio di aria garantisce l’ingresso di aria fresca, ricca di ossigeno, diminuisce la polvere e diluisce i microrganismi presenti nell’aria, può ottenere inoltre un effetto di </a:t>
            </a:r>
            <a:r>
              <a:rPr lang="it-IT" b="1" i="1" u="sng" dirty="0" smtClean="0"/>
              <a:t>riequilibrio dell’umidità e della temperatura</a:t>
            </a:r>
            <a:r>
              <a:rPr lang="it-IT" dirty="0" smtClean="0"/>
              <a:t>.</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r>
              <a:rPr lang="it-IT" b="1" dirty="0" smtClean="0"/>
              <a:t>Illuminazione</a:t>
            </a:r>
          </a:p>
          <a:p>
            <a:pPr>
              <a:buNone/>
            </a:pPr>
            <a:r>
              <a:rPr lang="it-IT" b="1" dirty="0" smtClean="0"/>
              <a:t>U</a:t>
            </a:r>
            <a:r>
              <a:rPr lang="it-IT" dirty="0" smtClean="0"/>
              <a:t>na adeguata illuminazione ha un effetto diretto sul funzionamento dell’occhio. Una luce troppo bassa provoca affaticamento della vista, difficoltà di concentrazione. </a:t>
            </a:r>
          </a:p>
          <a:p>
            <a:pPr>
              <a:buNone/>
            </a:pPr>
            <a:r>
              <a:rPr lang="it-IT" dirty="0" smtClean="0"/>
              <a:t>La luce artificiale deve essere correttamente orientata, uniformemente distribuita e non deve produrre effetti di abbagliamento.</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F564"/>
        </a:solidFill>
        <a:effectLst/>
      </p:bgPr>
    </p:bg>
    <p:spTree>
      <p:nvGrpSpPr>
        <p:cNvPr id="1" name="Shape 85"/>
        <p:cNvGrpSpPr/>
        <p:nvPr/>
      </p:nvGrpSpPr>
      <p:grpSpPr>
        <a:xfrm>
          <a:off x="0" y="0"/>
          <a:ext cx="0" cy="0"/>
          <a:chOff x="0" y="0"/>
          <a:chExt cx="0" cy="0"/>
        </a:xfrm>
      </p:grpSpPr>
      <p:sp>
        <p:nvSpPr>
          <p:cNvPr id="87" name="Google Shape;87;p14"/>
          <p:cNvSpPr txBox="1">
            <a:spLocks noGrp="1"/>
          </p:cNvSpPr>
          <p:nvPr>
            <p:ph type="subTitle" idx="1"/>
          </p:nvPr>
        </p:nvSpPr>
        <p:spPr>
          <a:xfrm>
            <a:off x="5556739" y="1266092"/>
            <a:ext cx="3376246" cy="44621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u="sng" dirty="0" smtClean="0">
                <a:latin typeface="Ubuntu" panose="020B0504030602030204" pitchFamily="34" charset="0"/>
              </a:rPr>
              <a:t>OBIETTIVI:</a:t>
            </a:r>
          </a:p>
          <a:p>
            <a:pPr marL="0" lvl="0" indent="0" algn="l" rtl="0">
              <a:spcBef>
                <a:spcPts val="0"/>
              </a:spcBef>
              <a:spcAft>
                <a:spcPts val="0"/>
              </a:spcAft>
              <a:buNone/>
            </a:pPr>
            <a:endParaRPr lang="en" b="1" u="sng" dirty="0" smtClean="0">
              <a:latin typeface="Ubuntu" panose="020B0504030602030204" pitchFamily="34" charset="0"/>
            </a:endParaRPr>
          </a:p>
          <a:p>
            <a:pPr marL="0" lvl="0" indent="0" algn="l" rtl="0">
              <a:spcBef>
                <a:spcPts val="0"/>
              </a:spcBef>
              <a:spcAft>
                <a:spcPts val="0"/>
              </a:spcAft>
              <a:buFont typeface="Wingdings" pitchFamily="2" charset="2"/>
              <a:buChar char="Ø"/>
            </a:pPr>
            <a:r>
              <a:rPr lang="en" dirty="0" smtClean="0">
                <a:latin typeface="Ubuntu" panose="020B0504030602030204" pitchFamily="34" charset="0"/>
              </a:rPr>
              <a:t>CHI E’ L’OSS?</a:t>
            </a:r>
          </a:p>
          <a:p>
            <a:pPr marL="0" lvl="0" indent="0" algn="l" rtl="0">
              <a:spcBef>
                <a:spcPts val="0"/>
              </a:spcBef>
              <a:spcAft>
                <a:spcPts val="0"/>
              </a:spcAft>
              <a:buFont typeface="Wingdings" pitchFamily="2" charset="2"/>
              <a:buChar char="Ø"/>
            </a:pPr>
            <a:r>
              <a:rPr lang="en" dirty="0" smtClean="0">
                <a:latin typeface="Ubuntu" panose="020B0504030602030204" pitchFamily="34" charset="0"/>
              </a:rPr>
              <a:t>CONCETTO DI COMFORT</a:t>
            </a:r>
          </a:p>
          <a:p>
            <a:pPr marL="0" lvl="0" indent="0" algn="l" rtl="0">
              <a:spcBef>
                <a:spcPts val="0"/>
              </a:spcBef>
              <a:spcAft>
                <a:spcPts val="0"/>
              </a:spcAft>
              <a:buFont typeface="Wingdings" pitchFamily="2" charset="2"/>
              <a:buChar char="Ø"/>
            </a:pPr>
            <a:r>
              <a:rPr lang="en" dirty="0" smtClean="0">
                <a:latin typeface="Ubuntu" panose="020B0504030602030204" pitchFamily="34" charset="0"/>
              </a:rPr>
              <a:t>CONCETTO DI SALUBRITA’ AMBIENTALE</a:t>
            </a:r>
          </a:p>
          <a:p>
            <a:pPr marL="0" lvl="0" indent="0" algn="l" rtl="0">
              <a:spcBef>
                <a:spcPts val="0"/>
              </a:spcBef>
              <a:spcAft>
                <a:spcPts val="0"/>
              </a:spcAft>
              <a:buFont typeface="Wingdings" pitchFamily="2" charset="2"/>
              <a:buChar char="Ø"/>
            </a:pPr>
            <a:r>
              <a:rPr lang="en" dirty="0" smtClean="0">
                <a:latin typeface="Ubuntu" panose="020B0504030602030204" pitchFamily="34" charset="0"/>
              </a:rPr>
              <a:t>L’OSS E IL COMFORT ALBERGHIERO, CAMPI DI APPLICAZIONE E METODICA</a:t>
            </a:r>
            <a:endParaRPr dirty="0">
              <a:latin typeface="Ubuntu" panose="020B0504030602030204" pitchFamily="34" charset="0"/>
            </a:endParaRPr>
          </a:p>
        </p:txBody>
      </p:sp>
      <p:sp>
        <p:nvSpPr>
          <p:cNvPr id="88" name="Google Shape;88;p14"/>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4" name="Titolo 3">
            <a:extLst>
              <a:ext uri="{FF2B5EF4-FFF2-40B4-BE49-F238E27FC236}">
                <a16:creationId xmlns="" xmlns:a16="http://schemas.microsoft.com/office/drawing/2014/main" id="{44D8CD60-0C0F-F743-9576-AC559B82042D}"/>
              </a:ext>
            </a:extLst>
          </p:cNvPr>
          <p:cNvSpPr>
            <a:spLocks noGrp="1"/>
          </p:cNvSpPr>
          <p:nvPr>
            <p:ph type="ctrTitle"/>
          </p:nvPr>
        </p:nvSpPr>
        <p:spPr>
          <a:xfrm>
            <a:off x="685800" y="3179298"/>
            <a:ext cx="4505400" cy="2594827"/>
          </a:xfrm>
        </p:spPr>
        <p:txBody>
          <a:bodyPr/>
          <a:lstStyle/>
          <a:p>
            <a:r>
              <a:rPr lang="it-IT" dirty="0" smtClean="0"/>
              <a:t>COMFORT ALBERGHIERO E SALUBRITA’ DELL’AMBIENTE</a:t>
            </a:r>
            <a:endParaRPr lang="it-IT" b="0" dirty="0">
              <a:latin typeface="Ubuntu Medium" panose="020B0504030602030204" pitchFamily="34" charset="0"/>
            </a:endParaRPr>
          </a:p>
        </p:txBody>
      </p:sp>
      <p:pic>
        <p:nvPicPr>
          <p:cNvPr id="9" name="Immagine 8">
            <a:extLst>
              <a:ext uri="{FF2B5EF4-FFF2-40B4-BE49-F238E27FC236}">
                <a16:creationId xmlns="" xmlns:a16="http://schemas.microsoft.com/office/drawing/2014/main" id="{2373559D-2381-2A41-AEB4-709564BBC3F5}"/>
              </a:ext>
            </a:extLst>
          </p:cNvPr>
          <p:cNvPicPr>
            <a:picLocks noChangeAspect="1"/>
          </p:cNvPicPr>
          <p:nvPr/>
        </p:nvPicPr>
        <p:blipFill>
          <a:blip r:embed="rId3"/>
          <a:stretch>
            <a:fillRect/>
          </a:stretch>
        </p:blipFill>
        <p:spPr>
          <a:xfrm>
            <a:off x="8294691" y="48987"/>
            <a:ext cx="832513" cy="83251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pPr>
              <a:buNone/>
            </a:pPr>
            <a:r>
              <a:rPr lang="it-IT" b="1" dirty="0" smtClean="0"/>
              <a:t>DEFINIZIONE </a:t>
            </a:r>
            <a:r>
              <a:rPr lang="it-IT" b="1" dirty="0" err="1" smtClean="0"/>
              <a:t>DI</a:t>
            </a:r>
            <a:r>
              <a:rPr lang="it-IT" b="1" dirty="0" smtClean="0"/>
              <a:t> IGIENE AMBIENTALE IN AMBITO SANITARIO</a:t>
            </a:r>
            <a:endParaRPr lang="it-IT" dirty="0" smtClean="0"/>
          </a:p>
          <a:p>
            <a:pPr>
              <a:buNone/>
            </a:pPr>
            <a:r>
              <a:rPr lang="it-IT" dirty="0" smtClean="0"/>
              <a:t>Ogni struttura sanitaria  ha come scopo fondamentale il compito di </a:t>
            </a:r>
            <a:r>
              <a:rPr lang="it-IT" b="1" dirty="0" smtClean="0"/>
              <a:t>accogliere individui </a:t>
            </a:r>
            <a:r>
              <a:rPr lang="it-IT" dirty="0" smtClean="0"/>
              <a:t>il cui stato di salute è compromesso. </a:t>
            </a:r>
          </a:p>
          <a:p>
            <a:pPr>
              <a:buNone/>
            </a:pPr>
            <a:r>
              <a:rPr lang="it-IT" dirty="0" smtClean="0"/>
              <a:t>L’obiettivo primario dell’igiene ambientale è </a:t>
            </a:r>
            <a:r>
              <a:rPr lang="it-IT" b="1" dirty="0" smtClean="0"/>
              <a:t>ridurre il rischio di trasmissione di agenti patogeni </a:t>
            </a:r>
            <a:r>
              <a:rPr lang="it-IT" dirty="0" smtClean="0"/>
              <a:t>dall’ambiente all’uomo attraverso vie di trasmissione dirette ed indirette. </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lnSpcReduction="10000"/>
          </a:bodyPr>
          <a:lstStyle/>
          <a:p>
            <a:pPr>
              <a:buNone/>
            </a:pPr>
            <a:r>
              <a:rPr lang="it-IT" dirty="0" smtClean="0"/>
              <a:t>Per raggiungere tale obiettivo, l’operatore addetto all’assistenza di base, è chiamato a partecipare a diversi interventi preventivi che sono di competenza propria, quali:</a:t>
            </a:r>
          </a:p>
          <a:p>
            <a:r>
              <a:rPr lang="it-IT" dirty="0" smtClean="0"/>
              <a:t>Sanificazione e disinfezione ambientale</a:t>
            </a:r>
          </a:p>
          <a:p>
            <a:r>
              <a:rPr lang="it-IT" dirty="0" smtClean="0"/>
              <a:t>Decontaminazione e pulizia di attrezzature, strumentari e presidi usati per l’assistenza</a:t>
            </a:r>
          </a:p>
          <a:p>
            <a:r>
              <a:rPr lang="it-IT" dirty="0" smtClean="0"/>
              <a:t>Il trasporto e lo stoccaggio (conservazione) dei materiali sterili</a:t>
            </a:r>
          </a:p>
          <a:p>
            <a:r>
              <a:rPr lang="it-IT" dirty="0" smtClean="0"/>
              <a:t>Il confezionamento dei rifiuti pericolosi a rischio infettivo</a:t>
            </a:r>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4" name="Ovale 3"/>
          <p:cNvSpPr/>
          <p:nvPr/>
        </p:nvSpPr>
        <p:spPr>
          <a:xfrm>
            <a:off x="428596" y="2000240"/>
            <a:ext cx="6143668" cy="3143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5" name="CasellaDiTesto 4"/>
          <p:cNvSpPr txBox="1"/>
          <p:nvPr/>
        </p:nvSpPr>
        <p:spPr>
          <a:xfrm>
            <a:off x="1500166" y="2786058"/>
            <a:ext cx="4286280" cy="1446550"/>
          </a:xfrm>
          <a:prstGeom prst="rect">
            <a:avLst/>
          </a:prstGeom>
          <a:noFill/>
        </p:spPr>
        <p:txBody>
          <a:bodyPr wrap="square" rtlCol="0">
            <a:spAutoFit/>
          </a:bodyPr>
          <a:lstStyle/>
          <a:p>
            <a:r>
              <a:rPr lang="it-IT" sz="4400" b="1" dirty="0" smtClean="0"/>
              <a:t>AMBIENTE OSPEDALIERO</a:t>
            </a:r>
            <a:endParaRPr lang="it-IT" sz="4400" b="1" dirty="0"/>
          </a:p>
        </p:txBody>
      </p:sp>
      <p:sp>
        <p:nvSpPr>
          <p:cNvPr id="6" name="Freccia in giù 5"/>
          <p:cNvSpPr/>
          <p:nvPr/>
        </p:nvSpPr>
        <p:spPr>
          <a:xfrm>
            <a:off x="2143108" y="542926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8" name="Diagramma 7"/>
          <p:cNvGraphicFramePr/>
          <p:nvPr/>
        </p:nvGraphicFramePr>
        <p:xfrm>
          <a:off x="2714612" y="6215082"/>
          <a:ext cx="4929222"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57200" y="1935480"/>
            <a:ext cx="8686800" cy="2993718"/>
          </a:xfrm>
        </p:spPr>
        <p:txBody>
          <a:bodyPr/>
          <a:lstStyle/>
          <a:p>
            <a:pPr>
              <a:buNone/>
            </a:pPr>
            <a:r>
              <a:rPr lang="it-IT" dirty="0" smtClean="0"/>
              <a:t>All’interno dell’ospedale esistono dei </a:t>
            </a:r>
            <a:r>
              <a:rPr lang="it-IT" b="1" u="sng" dirty="0" smtClean="0"/>
              <a:t>flussi</a:t>
            </a:r>
            <a:r>
              <a:rPr lang="it-IT" dirty="0" smtClean="0"/>
              <a:t> per la cui gestione è necessario definire le </a:t>
            </a:r>
            <a:r>
              <a:rPr lang="it-IT" b="1" u="sng" dirty="0" smtClean="0"/>
              <a:t>vie di transito </a:t>
            </a:r>
            <a:r>
              <a:rPr lang="it-IT" dirty="0" smtClean="0"/>
              <a:t>ed i percorsi.</a:t>
            </a:r>
          </a:p>
          <a:p>
            <a:pPr>
              <a:buNone/>
            </a:pPr>
            <a:endParaRPr lang="it-IT" dirty="0" smtClean="0"/>
          </a:p>
          <a:p>
            <a:pPr marL="514350" indent="-514350">
              <a:buAutoNum type="arabicPeriod"/>
            </a:pPr>
            <a:r>
              <a:rPr lang="it-IT" dirty="0" smtClean="0">
                <a:solidFill>
                  <a:srgbClr val="00B0F0"/>
                </a:solidFill>
              </a:rPr>
              <a:t>vie di transito</a:t>
            </a:r>
            <a:r>
              <a:rPr lang="it-IT" dirty="0" smtClean="0"/>
              <a:t>: un passaggio </a:t>
            </a:r>
          </a:p>
          <a:p>
            <a:pPr marL="514350" indent="-514350">
              <a:buAutoNum type="arabicPeriod"/>
            </a:pPr>
            <a:r>
              <a:rPr lang="it-IT" dirty="0" smtClean="0"/>
              <a:t> </a:t>
            </a:r>
            <a:r>
              <a:rPr lang="it-IT" dirty="0" smtClean="0">
                <a:solidFill>
                  <a:srgbClr val="00B0F0"/>
                </a:solidFill>
              </a:rPr>
              <a:t>percorsi: </a:t>
            </a:r>
            <a:r>
              <a:rPr lang="it-IT" dirty="0" smtClean="0"/>
              <a:t>itinerari ben prefissati</a:t>
            </a:r>
            <a:endParaRPr lang="it-IT" dirty="0"/>
          </a:p>
        </p:txBody>
      </p:sp>
      <p:sp>
        <p:nvSpPr>
          <p:cNvPr id="1026" name="AutoShape 2" descr="Risultato immagini per osped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o immagini per osped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Risultato immagini per osped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Risultato immagini per osped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Risultato immagini per osped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Risultato immagini per osped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8" name="Picture 14" descr="Risultato immagini per ospedale"/>
          <p:cNvPicPr>
            <a:picLocks noChangeAspect="1" noChangeArrowheads="1"/>
          </p:cNvPicPr>
          <p:nvPr/>
        </p:nvPicPr>
        <p:blipFill>
          <a:blip r:embed="rId2"/>
          <a:srcRect/>
          <a:stretch>
            <a:fillRect/>
          </a:stretch>
        </p:blipFill>
        <p:spPr bwMode="auto">
          <a:xfrm>
            <a:off x="5622722" y="4643446"/>
            <a:ext cx="3521278" cy="221455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57200" y="1935480"/>
            <a:ext cx="8186766" cy="4636792"/>
          </a:xfrm>
        </p:spPr>
        <p:txBody>
          <a:bodyPr/>
          <a:lstStyle/>
          <a:p>
            <a:pPr>
              <a:buNone/>
            </a:pPr>
            <a:r>
              <a:rPr lang="it-IT" dirty="0" smtClean="0"/>
              <a:t>E’ possibile quindi suddividere l’ambiente ospedaliero in zone:  </a:t>
            </a:r>
          </a:p>
          <a:p>
            <a:pPr algn="ctr">
              <a:buNone/>
            </a:pPr>
            <a:r>
              <a:rPr lang="it-IT" sz="4000" b="1" i="1" u="sng" dirty="0" smtClean="0">
                <a:solidFill>
                  <a:srgbClr val="00B0F0"/>
                </a:solidFill>
              </a:rPr>
              <a:t>1.Area a basso rischio </a:t>
            </a:r>
          </a:p>
          <a:p>
            <a:pPr algn="ctr">
              <a:buNone/>
            </a:pPr>
            <a:r>
              <a:rPr lang="it-IT" sz="4000" b="1" i="1" u="sng" dirty="0" smtClean="0">
                <a:solidFill>
                  <a:srgbClr val="00B0F0"/>
                </a:solidFill>
              </a:rPr>
              <a:t> 2.Aree a medio rischio </a:t>
            </a:r>
          </a:p>
          <a:p>
            <a:pPr algn="ctr">
              <a:buNone/>
            </a:pPr>
            <a:r>
              <a:rPr lang="it-IT" sz="4000" b="1" i="1" u="sng" dirty="0" smtClean="0">
                <a:solidFill>
                  <a:srgbClr val="00B0F0"/>
                </a:solidFill>
              </a:rPr>
              <a:t>3. Aree ad alto rischio</a:t>
            </a:r>
          </a:p>
          <a:p>
            <a:pPr>
              <a:buNone/>
            </a:pPr>
            <a:r>
              <a:rPr lang="it-IT" sz="2800" dirty="0" smtClean="0"/>
              <a:t>Il rischio è considerato in funzione </a:t>
            </a:r>
            <a:r>
              <a:rPr lang="it-IT" sz="2800" b="1" dirty="0" smtClean="0"/>
              <a:t>di chi </a:t>
            </a:r>
            <a:r>
              <a:rPr lang="it-IT" sz="2800" dirty="0" smtClean="0"/>
              <a:t>è presente nell’area da sanificare e delle </a:t>
            </a:r>
            <a:r>
              <a:rPr lang="it-IT" sz="2800" b="1" dirty="0" smtClean="0"/>
              <a:t>attività da svolgere </a:t>
            </a:r>
            <a:r>
              <a:rPr lang="it-IT" sz="2800" dirty="0" smtClean="0"/>
              <a:t>in quell’area.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solidFill>
                  <a:srgbClr val="00B0F0"/>
                </a:solidFill>
              </a:rPr>
              <a:t>1. Area a basso rischio:</a:t>
            </a:r>
          </a:p>
          <a:p>
            <a:r>
              <a:rPr lang="it-IT" dirty="0" smtClean="0"/>
              <a:t> atri, </a:t>
            </a:r>
          </a:p>
          <a:p>
            <a:r>
              <a:rPr lang="it-IT" dirty="0" smtClean="0"/>
              <a:t>scale, </a:t>
            </a:r>
          </a:p>
          <a:p>
            <a:r>
              <a:rPr lang="it-IT" dirty="0" smtClean="0"/>
              <a:t>ascensori,</a:t>
            </a:r>
          </a:p>
          <a:p>
            <a:r>
              <a:rPr lang="it-IT" dirty="0" smtClean="0"/>
              <a:t>sale di attese, </a:t>
            </a:r>
          </a:p>
          <a:p>
            <a:r>
              <a:rPr lang="it-IT" dirty="0" smtClean="0"/>
              <a:t>corridoi, locali diagnostica per immagini,</a:t>
            </a:r>
          </a:p>
          <a:p>
            <a:r>
              <a:rPr lang="it-IT" dirty="0" smtClean="0"/>
              <a:t> uffici e ogni altro </a:t>
            </a:r>
            <a:r>
              <a:rPr lang="it-IT" b="1" dirty="0" smtClean="0"/>
              <a:t>spazio destinato al transito </a:t>
            </a:r>
            <a:r>
              <a:rPr lang="it-IT" dirty="0" smtClean="0"/>
              <a:t>ed il soggiorno di utenti, personale e visitatori.</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solidFill>
                  <a:srgbClr val="00B0F0"/>
                </a:solidFill>
              </a:rPr>
              <a:t>2. Aree a medio rischio:</a:t>
            </a:r>
          </a:p>
          <a:p>
            <a:r>
              <a:rPr lang="it-IT" dirty="0" smtClean="0"/>
              <a:t> camere di degenza, </a:t>
            </a:r>
          </a:p>
          <a:p>
            <a:r>
              <a:rPr lang="it-IT" dirty="0" smtClean="0"/>
              <a:t>ambulatori chirurgici, </a:t>
            </a:r>
          </a:p>
          <a:p>
            <a:r>
              <a:rPr lang="it-IT" dirty="0" smtClean="0"/>
              <a:t>anatomia patologica, </a:t>
            </a:r>
          </a:p>
          <a:p>
            <a:r>
              <a:rPr lang="it-IT" dirty="0" smtClean="0"/>
              <a:t>ambulatori di diagnostica endoscopica,</a:t>
            </a:r>
          </a:p>
          <a:p>
            <a:r>
              <a:rPr lang="it-IT" dirty="0" smtClean="0"/>
              <a:t> laboratori analisi e pronto soccorso.</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solidFill>
                  <a:srgbClr val="0070C0"/>
                </a:solidFill>
              </a:rPr>
              <a:t>3. Aree ad alto rischio: </a:t>
            </a:r>
          </a:p>
          <a:p>
            <a:r>
              <a:rPr lang="it-IT" dirty="0" smtClean="0"/>
              <a:t>sale operatorie,</a:t>
            </a:r>
          </a:p>
          <a:p>
            <a:r>
              <a:rPr lang="it-IT" dirty="0" smtClean="0"/>
              <a:t> sale parto, </a:t>
            </a:r>
          </a:p>
          <a:p>
            <a:r>
              <a:rPr lang="it-IT" dirty="0" smtClean="0"/>
              <a:t>batteriologia,</a:t>
            </a:r>
          </a:p>
          <a:p>
            <a:r>
              <a:rPr lang="it-IT" dirty="0" smtClean="0"/>
              <a:t> rianimazioni,</a:t>
            </a:r>
          </a:p>
          <a:p>
            <a:r>
              <a:rPr lang="it-IT" dirty="0" smtClean="0"/>
              <a:t> nefrologie/dialisi, </a:t>
            </a:r>
          </a:p>
          <a:p>
            <a:r>
              <a:rPr lang="it-IT" dirty="0" smtClean="0"/>
              <a:t>terapie intensive.</a:t>
            </a: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57200" y="1935480"/>
            <a:ext cx="8229600" cy="3636660"/>
          </a:xfrm>
        </p:spPr>
        <p:txBody>
          <a:bodyPr/>
          <a:lstStyle/>
          <a:p>
            <a:endParaRPr lang="it-IT" dirty="0"/>
          </a:p>
        </p:txBody>
      </p:sp>
      <p:sp>
        <p:nvSpPr>
          <p:cNvPr id="4" name="Rettangolo arrotondato 3"/>
          <p:cNvSpPr/>
          <p:nvPr/>
        </p:nvSpPr>
        <p:spPr>
          <a:xfrm>
            <a:off x="428596" y="1857364"/>
            <a:ext cx="6858048" cy="3429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643042" y="2714620"/>
            <a:ext cx="4786346" cy="1569660"/>
          </a:xfrm>
          <a:prstGeom prst="rect">
            <a:avLst/>
          </a:prstGeom>
          <a:noFill/>
        </p:spPr>
        <p:txBody>
          <a:bodyPr wrap="square" rtlCol="0">
            <a:spAutoFit/>
          </a:bodyPr>
          <a:lstStyle/>
          <a:p>
            <a:r>
              <a:rPr lang="it-IT" sz="4800" b="1" dirty="0" smtClean="0"/>
              <a:t>STANZA </a:t>
            </a:r>
            <a:r>
              <a:rPr lang="it-IT" sz="4800" b="1" dirty="0" err="1" smtClean="0"/>
              <a:t>DI</a:t>
            </a:r>
            <a:r>
              <a:rPr lang="it-IT" sz="4800" b="1" dirty="0" smtClean="0"/>
              <a:t> DEGENZA</a:t>
            </a:r>
            <a:endParaRPr lang="it-IT" sz="4800" b="1" dirty="0"/>
          </a:p>
        </p:txBody>
      </p:sp>
      <p:pic>
        <p:nvPicPr>
          <p:cNvPr id="8194" name="Picture 2" descr="Risultato immagini per STANZA DI DEGENZA"/>
          <p:cNvPicPr>
            <a:picLocks noChangeAspect="1" noChangeArrowheads="1"/>
          </p:cNvPicPr>
          <p:nvPr/>
        </p:nvPicPr>
        <p:blipFill>
          <a:blip r:embed="rId2"/>
          <a:srcRect/>
          <a:stretch>
            <a:fillRect/>
          </a:stretch>
        </p:blipFill>
        <p:spPr bwMode="auto">
          <a:xfrm>
            <a:off x="4857752" y="3286124"/>
            <a:ext cx="4500594" cy="35718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57200" y="1935480"/>
            <a:ext cx="185710" cy="207636"/>
          </a:xfrm>
        </p:spPr>
        <p:txBody>
          <a:bodyPr>
            <a:normAutofit fontScale="25000" lnSpcReduction="20000"/>
          </a:bodyPr>
          <a:lstStyle/>
          <a:p>
            <a:endParaRPr lang="it-IT" dirty="0"/>
          </a:p>
        </p:txBody>
      </p:sp>
      <p:pic>
        <p:nvPicPr>
          <p:cNvPr id="43010" name="Picture 2" descr="Risultato immagini per STANZA DI DEGENZA"/>
          <p:cNvPicPr>
            <a:picLocks noChangeAspect="1" noChangeArrowheads="1"/>
          </p:cNvPicPr>
          <p:nvPr/>
        </p:nvPicPr>
        <p:blipFill>
          <a:blip r:embed="rId2"/>
          <a:srcRect/>
          <a:stretch>
            <a:fillRect/>
          </a:stretch>
        </p:blipFill>
        <p:spPr bwMode="auto">
          <a:xfrm>
            <a:off x="0" y="1714488"/>
            <a:ext cx="8922835" cy="47149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alpha val="27000"/>
          </a:schemeClr>
        </a:solidFill>
        <a:effectLst/>
      </p:bgPr>
    </p:bg>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0"/>
            <a:ext cx="7761600" cy="129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latin typeface="Ubuntu" panose="020B0504030602030204" pitchFamily="34" charset="0"/>
              </a:rPr>
              <a:t>INTRODUZIONE: CHI E’ L’OSS?</a:t>
            </a:r>
            <a:endParaRPr dirty="0">
              <a:latin typeface="Ubuntu" panose="020B0504030602030204" pitchFamily="34" charset="0"/>
            </a:endParaRPr>
          </a:p>
        </p:txBody>
      </p:sp>
      <p:sp>
        <p:nvSpPr>
          <p:cNvPr id="101" name="Google Shape;101;p16"/>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pic>
        <p:nvPicPr>
          <p:cNvPr id="5" name="Immagine 4">
            <a:extLst>
              <a:ext uri="{FF2B5EF4-FFF2-40B4-BE49-F238E27FC236}">
                <a16:creationId xmlns="" xmlns:a16="http://schemas.microsoft.com/office/drawing/2014/main" id="{6B65B519-1D30-9C4C-A27F-84063E2A034F}"/>
              </a:ext>
            </a:extLst>
          </p:cNvPr>
          <p:cNvPicPr>
            <a:picLocks noChangeAspect="1"/>
          </p:cNvPicPr>
          <p:nvPr/>
        </p:nvPicPr>
        <p:blipFill>
          <a:blip r:embed="rId3"/>
          <a:stretch>
            <a:fillRect/>
          </a:stretch>
        </p:blipFill>
        <p:spPr>
          <a:xfrm>
            <a:off x="8294691" y="48987"/>
            <a:ext cx="832513" cy="832513"/>
          </a:xfrm>
          <a:prstGeom prst="rect">
            <a:avLst/>
          </a:prstGeom>
        </p:spPr>
      </p:pic>
      <p:sp>
        <p:nvSpPr>
          <p:cNvPr id="4" name="Rettangolo 3">
            <a:extLst>
              <a:ext uri="{FF2B5EF4-FFF2-40B4-BE49-F238E27FC236}">
                <a16:creationId xmlns="" xmlns:a16="http://schemas.microsoft.com/office/drawing/2014/main" id="{87E86724-2206-5640-8A2D-EB6AD0E004AA}"/>
              </a:ext>
            </a:extLst>
          </p:cNvPr>
          <p:cNvSpPr/>
          <p:nvPr/>
        </p:nvSpPr>
        <p:spPr>
          <a:xfrm>
            <a:off x="2818" y="0"/>
            <a:ext cx="143625" cy="6858000"/>
          </a:xfrm>
          <a:prstGeom prst="rect">
            <a:avLst/>
          </a:prstGeom>
          <a:solidFill>
            <a:srgbClr val="C7F56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9" name="Rettangolo 8">
            <a:extLst>
              <a:ext uri="{FF2B5EF4-FFF2-40B4-BE49-F238E27FC236}">
                <a16:creationId xmlns="" xmlns:a16="http://schemas.microsoft.com/office/drawing/2014/main" id="{6A3CED74-D5C9-7F4A-A106-5F983BF23C35}"/>
              </a:ext>
            </a:extLst>
          </p:cNvPr>
          <p:cNvSpPr/>
          <p:nvPr/>
        </p:nvSpPr>
        <p:spPr>
          <a:xfrm rot="16200000">
            <a:off x="1359275" y="624024"/>
            <a:ext cx="143625" cy="1479776"/>
          </a:xfrm>
          <a:prstGeom prst="rect">
            <a:avLst/>
          </a:prstGeom>
          <a:solidFill>
            <a:srgbClr val="C7F56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pic>
        <p:nvPicPr>
          <p:cNvPr id="8" name="Picture 2" descr="Risultato immagini per OSS"/>
          <p:cNvPicPr>
            <a:picLocks noChangeAspect="1" noChangeArrowheads="1"/>
          </p:cNvPicPr>
          <p:nvPr/>
        </p:nvPicPr>
        <p:blipFill>
          <a:blip r:embed="rId4"/>
          <a:srcRect/>
          <a:stretch>
            <a:fillRect/>
          </a:stretch>
        </p:blipFill>
        <p:spPr bwMode="auto">
          <a:xfrm>
            <a:off x="691199" y="1622611"/>
            <a:ext cx="7715304" cy="444817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a:bodyPr>
          <a:lstStyle/>
          <a:p>
            <a:pPr algn="ctr">
              <a:buNone/>
            </a:pPr>
            <a:endParaRPr lang="it-IT" sz="3600" dirty="0" smtClean="0"/>
          </a:p>
          <a:p>
            <a:pPr algn="ctr">
              <a:buNone/>
            </a:pPr>
            <a:r>
              <a:rPr lang="it-IT" sz="3600" dirty="0" smtClean="0"/>
              <a:t>La camera di degenza è l’unico spazio personale che il paziente può utilizzare durante il ricovero. Per tale motivo è </a:t>
            </a:r>
            <a:r>
              <a:rPr lang="it-IT" sz="3600" b="1" dirty="0" smtClean="0"/>
              <a:t>molto importante che sia confortevole per il malato</a:t>
            </a:r>
            <a:r>
              <a:rPr lang="it-IT" sz="3600" dirty="0" smtClean="0"/>
              <a:t>.</a:t>
            </a:r>
            <a:endParaRPr lang="it-IT"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endParaRPr lang="it-IT" dirty="0" smtClean="0"/>
          </a:p>
          <a:p>
            <a:pPr>
              <a:buNone/>
            </a:pPr>
            <a:r>
              <a:rPr lang="it-IT" dirty="0" smtClean="0"/>
              <a:t>La stanza di degenza può essere costituita da 1,2,3 letti, disposti in modo che i </a:t>
            </a:r>
            <a:r>
              <a:rPr lang="it-IT" dirty="0" err="1" smtClean="0"/>
              <a:t>pz</a:t>
            </a:r>
            <a:r>
              <a:rPr lang="it-IT" dirty="0" smtClean="0"/>
              <a:t> abbiano la loro </a:t>
            </a:r>
            <a:r>
              <a:rPr lang="it-IT" b="1" dirty="0" smtClean="0"/>
              <a:t>privacy.</a:t>
            </a:r>
          </a:p>
          <a:p>
            <a:pPr>
              <a:buNone/>
            </a:pPr>
            <a:r>
              <a:rPr lang="it-IT" dirty="0" smtClean="0"/>
              <a:t>Per questo motivo devono essere evitati i letti allineati.</a:t>
            </a:r>
          </a:p>
          <a:p>
            <a:pPr>
              <a:buNone/>
            </a:pPr>
            <a:r>
              <a:rPr lang="it-IT" dirty="0" smtClean="0"/>
              <a:t>Nelle strutture di nuova generazione, le camere sono dotate di due letti, uno dei quali può essere utilizzato per il paziente uno per il familiare, oppure in caso di emergenza essere utilizzati entrambi per la degenza.</a:t>
            </a: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lnSpcReduction="10000"/>
          </a:bodyPr>
          <a:lstStyle/>
          <a:p>
            <a:pPr>
              <a:buNone/>
            </a:pPr>
            <a:r>
              <a:rPr lang="it-IT" dirty="0" smtClean="0"/>
              <a:t>In genere gli elementi che compongono l'unità del di degenza sono:</a:t>
            </a:r>
          </a:p>
          <a:p>
            <a:pPr>
              <a:buFont typeface="Wingdings" pitchFamily="2" charset="2"/>
              <a:buChar char="Ø"/>
            </a:pPr>
            <a:r>
              <a:rPr lang="it-IT" dirty="0" smtClean="0"/>
              <a:t> </a:t>
            </a:r>
            <a:r>
              <a:rPr lang="it-IT" b="1" i="1" dirty="0" smtClean="0"/>
              <a:t>il letto</a:t>
            </a:r>
          </a:p>
          <a:p>
            <a:pPr>
              <a:buFont typeface="Wingdings" pitchFamily="2" charset="2"/>
              <a:buChar char="Ø"/>
            </a:pPr>
            <a:r>
              <a:rPr lang="it-IT" b="1" i="1" dirty="0" smtClean="0"/>
              <a:t> il comodino </a:t>
            </a:r>
          </a:p>
          <a:p>
            <a:pPr>
              <a:buFont typeface="Wingdings" pitchFamily="2" charset="2"/>
              <a:buChar char="Ø"/>
            </a:pPr>
            <a:r>
              <a:rPr lang="it-IT" b="1" i="1" dirty="0" smtClean="0"/>
              <a:t>il tavolino da letto </a:t>
            </a:r>
          </a:p>
          <a:p>
            <a:pPr>
              <a:buFont typeface="Wingdings" pitchFamily="2" charset="2"/>
              <a:buChar char="Ø"/>
            </a:pPr>
            <a:r>
              <a:rPr lang="it-IT" b="1" i="1" dirty="0" smtClean="0"/>
              <a:t>la sedia </a:t>
            </a:r>
          </a:p>
          <a:p>
            <a:pPr>
              <a:buFont typeface="Wingdings" pitchFamily="2" charset="2"/>
              <a:buChar char="Ø"/>
            </a:pPr>
            <a:r>
              <a:rPr lang="it-IT" b="1" i="1" dirty="0" smtClean="0"/>
              <a:t>poltrona</a:t>
            </a:r>
          </a:p>
          <a:p>
            <a:pPr>
              <a:buFont typeface="Wingdings" pitchFamily="2" charset="2"/>
              <a:buChar char="Ø"/>
            </a:pPr>
            <a:r>
              <a:rPr lang="it-IT" b="1" i="1" dirty="0" smtClean="0"/>
              <a:t>l'armadio </a:t>
            </a:r>
          </a:p>
          <a:p>
            <a:pPr>
              <a:buFont typeface="Wingdings" pitchFamily="2" charset="2"/>
              <a:buChar char="Ø"/>
            </a:pPr>
            <a:r>
              <a:rPr lang="it-IT" b="1" i="1" dirty="0" smtClean="0"/>
              <a:t> sistema di chiamata</a:t>
            </a:r>
          </a:p>
          <a:p>
            <a:pPr>
              <a:buFont typeface="Wingdings" pitchFamily="2" charset="2"/>
              <a:buChar char="Ø"/>
            </a:pPr>
            <a:r>
              <a:rPr lang="it-IT" b="1" dirty="0" smtClean="0"/>
              <a:t>mass-media</a:t>
            </a:r>
          </a:p>
          <a:p>
            <a:endParaRPr lang="it-IT" dirty="0" smtClean="0"/>
          </a:p>
          <a:p>
            <a:pPr>
              <a:buFont typeface="Wingdings" pitchFamily="2" charset="2"/>
              <a:buChar char="Ø"/>
            </a:pPr>
            <a:endParaRPr lang="it-IT" dirty="0" smtClean="0"/>
          </a:p>
          <a:p>
            <a:pPr>
              <a:buFont typeface="Wingdings" pitchFamily="2" charset="2"/>
              <a:buChar char="Ø"/>
            </a:pPr>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t>Servizi Igienici </a:t>
            </a:r>
            <a:r>
              <a:rPr lang="it-IT" dirty="0" smtClean="0"/>
              <a:t>a disposizione del paziente devono comprendere:</a:t>
            </a:r>
          </a:p>
          <a:p>
            <a:pPr>
              <a:buFont typeface="Wingdings" pitchFamily="2" charset="2"/>
              <a:buChar char="Ø"/>
            </a:pPr>
            <a:r>
              <a:rPr lang="it-IT" dirty="0" smtClean="0"/>
              <a:t> Doccia; </a:t>
            </a:r>
          </a:p>
          <a:p>
            <a:pPr>
              <a:buFont typeface="Wingdings" pitchFamily="2" charset="2"/>
              <a:buChar char="Ø"/>
            </a:pPr>
            <a:r>
              <a:rPr lang="it-IT" dirty="0" smtClean="0"/>
              <a:t>Wc; </a:t>
            </a:r>
          </a:p>
          <a:p>
            <a:pPr>
              <a:buFont typeface="Wingdings" pitchFamily="2" charset="2"/>
              <a:buChar char="Ø"/>
            </a:pPr>
            <a:r>
              <a:rPr lang="it-IT" dirty="0" smtClean="0"/>
              <a:t>Bidet; </a:t>
            </a:r>
          </a:p>
          <a:p>
            <a:pPr>
              <a:buFont typeface="Wingdings" pitchFamily="2" charset="2"/>
              <a:buChar char="Ø"/>
            </a:pPr>
            <a:r>
              <a:rPr lang="it-IT" dirty="0" smtClean="0"/>
              <a:t>Lavandino; </a:t>
            </a:r>
          </a:p>
          <a:p>
            <a:pPr>
              <a:buFont typeface="Wingdings" pitchFamily="2" charset="2"/>
              <a:buChar char="Ø"/>
            </a:pPr>
            <a:r>
              <a:rPr lang="it-IT" dirty="0" smtClean="0"/>
              <a:t>Specchio (vetro temperato)</a:t>
            </a: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66117" y="1463040"/>
            <a:ext cx="7761600" cy="4839286"/>
          </a:xfrm>
        </p:spPr>
        <p:txBody>
          <a:bodyPr/>
          <a:lstStyle/>
          <a:p>
            <a:pPr>
              <a:buNone/>
            </a:pPr>
            <a:r>
              <a:rPr lang="it-IT" dirty="0" smtClean="0"/>
              <a:t>Il numero dei servizi igienici wc e lavabo, per posto letto, è indicato nella normativa del 1939, nel numero di 1/10 per le donne, e 1/15 per gli uomini.</a:t>
            </a:r>
          </a:p>
          <a:p>
            <a:pPr>
              <a:buNone/>
            </a:pPr>
            <a:r>
              <a:rPr lang="it-IT" dirty="0" smtClean="0"/>
              <a:t>Gli ospedali di nuova generazione prevedono un wc e lavabo per camera.</a:t>
            </a:r>
          </a:p>
          <a:p>
            <a:pPr>
              <a:buNone/>
            </a:pPr>
            <a:r>
              <a:rPr lang="it-IT" dirty="0" smtClean="0"/>
              <a:t>I servizi igienici devono essere dotati di tutti gli accessori che garantiscono una buona fruibilità del servizio(e quindi specchio, illuminazione, ecc), e di accessori per la sicurezza (sistema di chiamata, corrimano, maniglie di appoggio).</a:t>
            </a: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57200" y="1935480"/>
            <a:ext cx="8229600" cy="707702"/>
          </a:xfrm>
        </p:spPr>
        <p:txBody>
          <a:bodyPr/>
          <a:lstStyle/>
          <a:p>
            <a:pPr>
              <a:buNone/>
            </a:pPr>
            <a:r>
              <a:rPr lang="it-IT" b="1" dirty="0" smtClean="0">
                <a:solidFill>
                  <a:schemeClr val="accent1">
                    <a:lumMod val="75000"/>
                  </a:schemeClr>
                </a:solidFill>
              </a:rPr>
              <a:t>Letto ospedaliero</a:t>
            </a:r>
            <a:endParaRPr lang="it-IT" b="1" dirty="0">
              <a:solidFill>
                <a:schemeClr val="accent1">
                  <a:lumMod val="75000"/>
                </a:schemeClr>
              </a:solidFill>
            </a:endParaRPr>
          </a:p>
        </p:txBody>
      </p:sp>
      <p:sp>
        <p:nvSpPr>
          <p:cNvPr id="48130" name="AutoShape 2" descr="Risultato immagini per letto di degen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8132" name="AutoShape 4" descr="Risultato immagini per letto di degen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8134" name="Picture 6" descr="Risultato immagini per letto di degenza"/>
          <p:cNvPicPr>
            <a:picLocks noChangeAspect="1" noChangeArrowheads="1"/>
          </p:cNvPicPr>
          <p:nvPr/>
        </p:nvPicPr>
        <p:blipFill>
          <a:blip r:embed="rId2"/>
          <a:srcRect/>
          <a:stretch>
            <a:fillRect/>
          </a:stretch>
        </p:blipFill>
        <p:spPr bwMode="auto">
          <a:xfrm>
            <a:off x="285720" y="2786058"/>
            <a:ext cx="4876800" cy="3495675"/>
          </a:xfrm>
          <a:prstGeom prst="rect">
            <a:avLst/>
          </a:prstGeom>
          <a:noFill/>
        </p:spPr>
      </p:pic>
      <p:sp>
        <p:nvSpPr>
          <p:cNvPr id="7" name="Rettangolo 6"/>
          <p:cNvSpPr/>
          <p:nvPr/>
        </p:nvSpPr>
        <p:spPr>
          <a:xfrm>
            <a:off x="5572132" y="3286124"/>
            <a:ext cx="3404715" cy="1754326"/>
          </a:xfrm>
          <a:prstGeom prst="rect">
            <a:avLst/>
          </a:prstGeom>
        </p:spPr>
        <p:txBody>
          <a:bodyPr wrap="none">
            <a:spAutoFit/>
          </a:bodyPr>
          <a:lstStyle/>
          <a:p>
            <a:r>
              <a:rPr lang="it-IT" sz="3600" b="1" dirty="0" smtClean="0">
                <a:solidFill>
                  <a:srgbClr val="0070C0"/>
                </a:solidFill>
              </a:rPr>
              <a:t>Le dimensioni </a:t>
            </a:r>
          </a:p>
          <a:p>
            <a:r>
              <a:rPr lang="it-IT" sz="3600" b="1" dirty="0" smtClean="0">
                <a:solidFill>
                  <a:srgbClr val="0070C0"/>
                </a:solidFill>
              </a:rPr>
              <a:t>minime sono:</a:t>
            </a:r>
          </a:p>
          <a:p>
            <a:r>
              <a:rPr lang="it-IT" sz="3600" b="1" dirty="0" smtClean="0">
                <a:solidFill>
                  <a:srgbClr val="0070C0"/>
                </a:solidFill>
              </a:rPr>
              <a:t> 195x120</a:t>
            </a:r>
            <a:endParaRPr lang="it-IT" sz="3600" b="1" dirty="0">
              <a:solidFill>
                <a:srgbClr val="0070C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t>Deve rispondere ad alcuni requisiti:</a:t>
            </a:r>
          </a:p>
          <a:p>
            <a:pPr>
              <a:buNone/>
            </a:pPr>
            <a:endParaRPr lang="it-IT" dirty="0" smtClean="0"/>
          </a:p>
          <a:p>
            <a:pPr>
              <a:buFont typeface="Wingdings" pitchFamily="2" charset="2"/>
              <a:buChar char="Ø"/>
            </a:pPr>
            <a:r>
              <a:rPr lang="it-IT" dirty="0" smtClean="0"/>
              <a:t> Favorire il riposo; </a:t>
            </a:r>
          </a:p>
          <a:p>
            <a:pPr>
              <a:buFont typeface="Wingdings" pitchFamily="2" charset="2"/>
              <a:buChar char="Ø"/>
            </a:pPr>
            <a:r>
              <a:rPr lang="it-IT" dirty="0" smtClean="0"/>
              <a:t>Favorire la corretta posizione del malato;</a:t>
            </a:r>
          </a:p>
          <a:p>
            <a:pPr>
              <a:buFont typeface="Wingdings" pitchFamily="2" charset="2"/>
              <a:buChar char="Ø"/>
            </a:pPr>
            <a:r>
              <a:rPr lang="it-IT" dirty="0" smtClean="0"/>
              <a:t> Igienicità; </a:t>
            </a:r>
          </a:p>
          <a:p>
            <a:pPr>
              <a:buFont typeface="Wingdings" pitchFamily="2" charset="2"/>
              <a:buChar char="Ø"/>
            </a:pPr>
            <a:r>
              <a:rPr lang="it-IT" dirty="0" smtClean="0"/>
              <a:t>Comodità; </a:t>
            </a:r>
          </a:p>
          <a:p>
            <a:pPr>
              <a:buFont typeface="Wingdings" pitchFamily="2" charset="2"/>
              <a:buChar char="Ø"/>
            </a:pPr>
            <a:r>
              <a:rPr lang="it-IT" dirty="0" smtClean="0"/>
              <a:t>Economicità.</a:t>
            </a:r>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t>COMPONENTI DEL LETTO:</a:t>
            </a:r>
          </a:p>
          <a:p>
            <a:pPr>
              <a:buNone/>
            </a:pPr>
            <a:endParaRPr lang="it-IT" dirty="0" smtClean="0"/>
          </a:p>
          <a:p>
            <a:r>
              <a:rPr lang="it-IT" dirty="0" smtClean="0"/>
              <a:t>Testata superiore sfilabile; </a:t>
            </a:r>
          </a:p>
          <a:p>
            <a:r>
              <a:rPr lang="it-IT" dirty="0" smtClean="0"/>
              <a:t>Testata inferiore munita di tavolo a ribalta;</a:t>
            </a:r>
          </a:p>
          <a:p>
            <a:r>
              <a:rPr lang="it-IT" dirty="0" smtClean="0"/>
              <a:t> 4 ruote proiettanti munite di freno; </a:t>
            </a:r>
          </a:p>
          <a:p>
            <a:r>
              <a:rPr lang="it-IT" dirty="0" smtClean="0"/>
              <a:t>Telaio articolato.</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INTRODUZIONE: CHI E’ L’OSS?</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sz="3600" b="1" i="1" dirty="0" smtClean="0"/>
              <a:t>L’Operatore Socio Sanitario</a:t>
            </a:r>
            <a:r>
              <a:rPr lang="it-IT" sz="3600" i="1" dirty="0" smtClean="0"/>
              <a:t> è una figura professionale codificata dall’</a:t>
            </a:r>
            <a:r>
              <a:rPr lang="it-IT" sz="3600" b="1" i="1" dirty="0" smtClean="0"/>
              <a:t>Accordo Stato Regioni 22/02/2001</a:t>
            </a:r>
            <a:r>
              <a:rPr lang="it-IT" sz="3600" i="1" dirty="0" smtClean="0"/>
              <a:t>. </a:t>
            </a:r>
          </a:p>
          <a:p>
            <a:pPr>
              <a:buNone/>
            </a:pPr>
            <a:endParaRPr lang="it-IT" dirty="0" smtClean="0"/>
          </a:p>
          <a:p>
            <a:pPr>
              <a:buNone/>
            </a:pPr>
            <a:endParaRPr lang="it-IT" dirty="0" smtClean="0"/>
          </a:p>
          <a:p>
            <a:pPr>
              <a:buNone/>
            </a:pPr>
            <a:r>
              <a:rPr lang="it-IT" dirty="0" smtClean="0"/>
              <a:t>L’</a:t>
            </a:r>
            <a:r>
              <a:rPr lang="it-IT" dirty="0" err="1" smtClean="0"/>
              <a:t>Oss</a:t>
            </a:r>
            <a:r>
              <a:rPr lang="it-IT" dirty="0" smtClean="0"/>
              <a:t>, a seguito del conseguimento dell’attestato di qualifica ottenuto al termine di un percorso di studi, svolge un’attività indirizzata a </a:t>
            </a:r>
            <a:r>
              <a:rPr lang="it-IT" b="1" dirty="0" smtClean="0"/>
              <a:t>soddisfare i bisogni primari della persona.</a:t>
            </a:r>
            <a:endParaRPr lang="it-IT" dirty="0" smtClean="0"/>
          </a:p>
          <a:p>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57200" y="1935480"/>
            <a:ext cx="8229600" cy="1064892"/>
          </a:xfrm>
        </p:spPr>
        <p:txBody>
          <a:bodyPr/>
          <a:lstStyle/>
          <a:p>
            <a:pPr>
              <a:buNone/>
            </a:pPr>
            <a:r>
              <a:rPr lang="it-IT" dirty="0" smtClean="0"/>
              <a:t>LETTO BASE, ESSENZIALE, CLASSICO</a:t>
            </a:r>
            <a:endParaRPr lang="it-IT" dirty="0"/>
          </a:p>
        </p:txBody>
      </p:sp>
      <p:pic>
        <p:nvPicPr>
          <p:cNvPr id="52226" name="Picture 2" descr="Risultato immagini per letto di degenza"/>
          <p:cNvPicPr>
            <a:picLocks noChangeAspect="1" noChangeArrowheads="1"/>
          </p:cNvPicPr>
          <p:nvPr/>
        </p:nvPicPr>
        <p:blipFill>
          <a:blip r:embed="rId2"/>
          <a:srcRect/>
          <a:stretch>
            <a:fillRect/>
          </a:stretch>
        </p:blipFill>
        <p:spPr bwMode="auto">
          <a:xfrm>
            <a:off x="928662" y="3048000"/>
            <a:ext cx="5715000" cy="3810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57200" y="1935480"/>
            <a:ext cx="8229600" cy="1136330"/>
          </a:xfrm>
        </p:spPr>
        <p:txBody>
          <a:bodyPr/>
          <a:lstStyle/>
          <a:p>
            <a:pPr>
              <a:buNone/>
            </a:pPr>
            <a:r>
              <a:rPr lang="it-IT" dirty="0" smtClean="0"/>
              <a:t>LETTO MODERNO, EVOLUTO, MULTI ACCESSIORATO E CONFORTEVOLE</a:t>
            </a:r>
            <a:endParaRPr lang="it-IT" dirty="0"/>
          </a:p>
        </p:txBody>
      </p:sp>
      <p:pic>
        <p:nvPicPr>
          <p:cNvPr id="46082" name="Picture 2" descr="Risultato immagini per letto di degenza"/>
          <p:cNvPicPr>
            <a:picLocks noChangeAspect="1" noChangeArrowheads="1"/>
          </p:cNvPicPr>
          <p:nvPr/>
        </p:nvPicPr>
        <p:blipFill>
          <a:blip r:embed="rId2"/>
          <a:srcRect/>
          <a:stretch>
            <a:fillRect/>
          </a:stretch>
        </p:blipFill>
        <p:spPr bwMode="auto">
          <a:xfrm>
            <a:off x="785786" y="2857496"/>
            <a:ext cx="6715172" cy="378621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457200" y="1935480"/>
            <a:ext cx="8229600" cy="4493916"/>
          </a:xfrm>
        </p:spPr>
        <p:txBody>
          <a:bodyPr>
            <a:normAutofit/>
          </a:bodyPr>
          <a:lstStyle/>
          <a:p>
            <a:pPr>
              <a:buNone/>
            </a:pPr>
            <a:r>
              <a:rPr lang="it-IT" b="1" dirty="0" smtClean="0"/>
              <a:t>ACCESSORI DEL LETTO</a:t>
            </a:r>
          </a:p>
          <a:p>
            <a:r>
              <a:rPr lang="it-IT" dirty="0" err="1" smtClean="0"/>
              <a:t>Solleva-cuscini</a:t>
            </a:r>
            <a:r>
              <a:rPr lang="it-IT" dirty="0" smtClean="0"/>
              <a:t>; </a:t>
            </a:r>
          </a:p>
          <a:p>
            <a:r>
              <a:rPr lang="it-IT" dirty="0" smtClean="0"/>
              <a:t>Spondine laterali (devono garantire la sicurezza e non al </a:t>
            </a:r>
            <a:r>
              <a:rPr lang="it-IT" dirty="0" err="1" smtClean="0"/>
              <a:t>contezione</a:t>
            </a:r>
            <a:r>
              <a:rPr lang="it-IT" dirty="0" smtClean="0"/>
              <a:t>);</a:t>
            </a:r>
          </a:p>
          <a:p>
            <a:r>
              <a:rPr lang="it-IT" dirty="0" smtClean="0"/>
              <a:t> Archetto </a:t>
            </a:r>
            <a:r>
              <a:rPr lang="it-IT" dirty="0" err="1" smtClean="0"/>
              <a:t>alzacoperte</a:t>
            </a:r>
            <a:r>
              <a:rPr lang="it-IT" dirty="0" smtClean="0"/>
              <a:t>; </a:t>
            </a:r>
          </a:p>
          <a:p>
            <a:r>
              <a:rPr lang="it-IT" dirty="0" smtClean="0"/>
              <a:t>Staffa;</a:t>
            </a:r>
          </a:p>
          <a:p>
            <a:r>
              <a:rPr lang="it-IT" dirty="0" smtClean="0"/>
              <a:t> Asta per fleboclisi; </a:t>
            </a:r>
          </a:p>
          <a:p>
            <a:pPr>
              <a:buNone/>
            </a:pPr>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pic>
        <p:nvPicPr>
          <p:cNvPr id="50178" name="Picture 2" descr="Risultato immagini per ARCHETTO ALZACOPERTE"/>
          <p:cNvPicPr>
            <a:picLocks noChangeAspect="1" noChangeArrowheads="1"/>
          </p:cNvPicPr>
          <p:nvPr/>
        </p:nvPicPr>
        <p:blipFill>
          <a:blip r:embed="rId2"/>
          <a:srcRect/>
          <a:stretch>
            <a:fillRect/>
          </a:stretch>
        </p:blipFill>
        <p:spPr bwMode="auto">
          <a:xfrm>
            <a:off x="428596" y="1292200"/>
            <a:ext cx="3429024" cy="3429024"/>
          </a:xfrm>
          <a:prstGeom prst="rect">
            <a:avLst/>
          </a:prstGeom>
          <a:noFill/>
        </p:spPr>
      </p:pic>
      <p:pic>
        <p:nvPicPr>
          <p:cNvPr id="6" name="Picture 2" descr="Risultato immagini per staffa letto ospedale"/>
          <p:cNvPicPr>
            <a:picLocks noChangeAspect="1" noChangeArrowheads="1"/>
          </p:cNvPicPr>
          <p:nvPr/>
        </p:nvPicPr>
        <p:blipFill>
          <a:blip r:embed="rId3"/>
          <a:srcRect/>
          <a:stretch>
            <a:fillRect/>
          </a:stretch>
        </p:blipFill>
        <p:spPr bwMode="auto">
          <a:xfrm>
            <a:off x="4369594" y="1857364"/>
            <a:ext cx="3845744" cy="2714644"/>
          </a:xfrm>
          <a:prstGeom prst="rect">
            <a:avLst/>
          </a:prstGeom>
          <a:noFill/>
        </p:spPr>
      </p:pic>
      <p:sp>
        <p:nvSpPr>
          <p:cNvPr id="7" name="CasellaDiTesto 6"/>
          <p:cNvSpPr txBox="1"/>
          <p:nvPr/>
        </p:nvSpPr>
        <p:spPr>
          <a:xfrm>
            <a:off x="500034" y="4734342"/>
            <a:ext cx="4071966" cy="2123658"/>
          </a:xfrm>
          <a:prstGeom prst="rect">
            <a:avLst/>
          </a:prstGeom>
          <a:noFill/>
        </p:spPr>
        <p:txBody>
          <a:bodyPr wrap="square" rtlCol="0">
            <a:spAutoFit/>
          </a:bodyPr>
          <a:lstStyle/>
          <a:p>
            <a:r>
              <a:rPr lang="it-IT" sz="4400" b="1" dirty="0" smtClean="0">
                <a:solidFill>
                  <a:srgbClr val="0070C0"/>
                </a:solidFill>
              </a:rPr>
              <a:t>ARCHETTO ALZA COPERTE</a:t>
            </a:r>
            <a:endParaRPr lang="it-IT" sz="4400" b="1" dirty="0">
              <a:solidFill>
                <a:srgbClr val="0070C0"/>
              </a:solidFill>
            </a:endParaRPr>
          </a:p>
        </p:txBody>
      </p:sp>
      <p:sp>
        <p:nvSpPr>
          <p:cNvPr id="8" name="CasellaDiTesto 7"/>
          <p:cNvSpPr txBox="1"/>
          <p:nvPr/>
        </p:nvSpPr>
        <p:spPr>
          <a:xfrm>
            <a:off x="5534326" y="4874137"/>
            <a:ext cx="2681011" cy="769441"/>
          </a:xfrm>
          <a:prstGeom prst="rect">
            <a:avLst/>
          </a:prstGeom>
          <a:noFill/>
        </p:spPr>
        <p:txBody>
          <a:bodyPr wrap="square" rtlCol="0">
            <a:spAutoFit/>
          </a:bodyPr>
          <a:lstStyle/>
          <a:p>
            <a:r>
              <a:rPr lang="it-IT" sz="4400" b="1" dirty="0" smtClean="0">
                <a:solidFill>
                  <a:srgbClr val="0070C0"/>
                </a:solidFill>
              </a:rPr>
              <a:t>STAFFA</a:t>
            </a:r>
            <a:endParaRPr lang="it-IT" sz="4400" b="1" dirty="0">
              <a:solidFill>
                <a:srgbClr val="0070C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500034" y="1857364"/>
            <a:ext cx="8229600" cy="4389120"/>
          </a:xfrm>
        </p:spPr>
        <p:txBody>
          <a:bodyPr/>
          <a:lstStyle/>
          <a:p>
            <a:pPr>
              <a:buNone/>
            </a:pPr>
            <a:r>
              <a:rPr lang="it-IT" b="1" dirty="0" smtClean="0"/>
              <a:t>ACCESSORI DEL LETTO</a:t>
            </a:r>
          </a:p>
          <a:p>
            <a:r>
              <a:rPr lang="it-IT" dirty="0" smtClean="0"/>
              <a:t>Materasso in lattice o in gommapiuma;</a:t>
            </a:r>
          </a:p>
          <a:p>
            <a:r>
              <a:rPr lang="it-IT" dirty="0" smtClean="0"/>
              <a:t> Materassi speciali a pressione alternata; </a:t>
            </a:r>
          </a:p>
          <a:p>
            <a:r>
              <a:rPr lang="it-IT" dirty="0" smtClean="0"/>
              <a:t>Cuscini in gommapiuma;</a:t>
            </a:r>
          </a:p>
          <a:p>
            <a:r>
              <a:rPr lang="it-IT" dirty="0" smtClean="0"/>
              <a:t> Lenzuola e federe; </a:t>
            </a:r>
          </a:p>
          <a:p>
            <a:r>
              <a:rPr lang="it-IT" dirty="0" smtClean="0"/>
              <a:t>Traversa di stoffa;</a:t>
            </a:r>
          </a:p>
          <a:p>
            <a:r>
              <a:rPr lang="it-IT" dirty="0" smtClean="0"/>
              <a:t> Telo cerato o telino monouso; </a:t>
            </a:r>
          </a:p>
          <a:p>
            <a:r>
              <a:rPr lang="it-IT" dirty="0" smtClean="0"/>
              <a:t>Coperta; </a:t>
            </a:r>
          </a:p>
          <a:p>
            <a:r>
              <a:rPr lang="it-IT" dirty="0" smtClean="0"/>
              <a:t>Copriletto.</a:t>
            </a:r>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solidFill>
                  <a:srgbClr val="0070C0"/>
                </a:solidFill>
              </a:rPr>
              <a:t>Sistema di chiamata</a:t>
            </a:r>
            <a:endParaRPr lang="it-IT" dirty="0" smtClean="0">
              <a:solidFill>
                <a:srgbClr val="0070C0"/>
              </a:solidFill>
            </a:endParaRPr>
          </a:p>
          <a:p>
            <a:pPr>
              <a:buNone/>
            </a:pPr>
            <a:r>
              <a:rPr lang="it-IT" dirty="0" smtClean="0"/>
              <a:t> Anche i sistemi di chiamata possono essere di varie tipologie possono essere luminosi sonori o entrambe le cose. Possono essere dotati di citofono e devono essere </a:t>
            </a:r>
            <a:r>
              <a:rPr lang="it-IT" b="1" u="sng" dirty="0" smtClean="0"/>
              <a:t>posizionati in modo tale da permettere al malato di segnalare al personale di assistenza attraverso la chiamata la necessità di aiuto</a:t>
            </a:r>
            <a:r>
              <a:rPr lang="it-IT" dirty="0" smtClean="0"/>
              <a:t>. Inoltre, il sistema  deve permettere al personale di assistenza di identificare rapidamente la postazione da cui è partita la chiamata.</a:t>
            </a:r>
          </a:p>
          <a:p>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500034" y="2214554"/>
            <a:ext cx="8229600" cy="4389120"/>
          </a:xfrm>
        </p:spPr>
        <p:txBody>
          <a:bodyPr/>
          <a:lstStyle/>
          <a:p>
            <a:pPr>
              <a:buNone/>
            </a:pPr>
            <a:r>
              <a:rPr lang="it-IT" i="1" dirty="0" smtClean="0"/>
              <a:t>Altri elementi:</a:t>
            </a:r>
          </a:p>
          <a:p>
            <a:pPr>
              <a:buFont typeface="Wingdings" pitchFamily="2" charset="2"/>
              <a:buChar char="Ø"/>
            </a:pPr>
            <a:r>
              <a:rPr lang="it-IT" i="1" dirty="0" smtClean="0"/>
              <a:t>il comodino </a:t>
            </a:r>
          </a:p>
          <a:p>
            <a:pPr>
              <a:buFont typeface="Wingdings" pitchFamily="2" charset="2"/>
              <a:buChar char="Ø"/>
            </a:pPr>
            <a:r>
              <a:rPr lang="it-IT" i="1" dirty="0" smtClean="0"/>
              <a:t>il tavolino da letto </a:t>
            </a:r>
          </a:p>
          <a:p>
            <a:pPr>
              <a:buFont typeface="Wingdings" pitchFamily="2" charset="2"/>
              <a:buChar char="Ø"/>
            </a:pPr>
            <a:r>
              <a:rPr lang="it-IT" i="1" dirty="0" smtClean="0"/>
              <a:t>la sedia </a:t>
            </a:r>
          </a:p>
          <a:p>
            <a:pPr>
              <a:buFont typeface="Wingdings" pitchFamily="2" charset="2"/>
              <a:buChar char="Ø"/>
            </a:pPr>
            <a:r>
              <a:rPr lang="it-IT" i="1" dirty="0" smtClean="0"/>
              <a:t>poltrona</a:t>
            </a:r>
          </a:p>
          <a:p>
            <a:pPr>
              <a:buFont typeface="Wingdings" pitchFamily="2" charset="2"/>
              <a:buChar char="Ø"/>
            </a:pPr>
            <a:r>
              <a:rPr lang="it-IT" i="1" dirty="0" smtClean="0"/>
              <a:t>l'armadio </a:t>
            </a:r>
          </a:p>
          <a:p>
            <a:pPr>
              <a:buFont typeface="Wingdings" pitchFamily="2" charset="2"/>
              <a:buChar char="Ø"/>
            </a:pPr>
            <a:r>
              <a:rPr lang="it-IT" dirty="0" smtClean="0"/>
              <a:t>mass-media</a:t>
            </a:r>
          </a:p>
          <a:p>
            <a:pPr>
              <a:buNone/>
            </a:pPr>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4" name="Segnaposto contenuto 2"/>
          <p:cNvSpPr>
            <a:spLocks noGrp="1"/>
          </p:cNvSpPr>
          <p:nvPr>
            <p:ph idx="1"/>
          </p:nvPr>
        </p:nvSpPr>
        <p:spPr/>
        <p:txBody>
          <a:bodyPr>
            <a:normAutofit lnSpcReduction="10000"/>
          </a:bodyPr>
          <a:lstStyle/>
          <a:p>
            <a:pPr>
              <a:buNone/>
            </a:pPr>
            <a:r>
              <a:rPr lang="it-IT" b="1" dirty="0" smtClean="0"/>
              <a:t>La pulizia dell'unità del malato</a:t>
            </a:r>
          </a:p>
          <a:p>
            <a:pPr>
              <a:buNone/>
            </a:pPr>
            <a:endParaRPr lang="it-IT" dirty="0" smtClean="0"/>
          </a:p>
          <a:p>
            <a:pPr>
              <a:buNone/>
            </a:pPr>
            <a:r>
              <a:rPr lang="it-IT" dirty="0" smtClean="0"/>
              <a:t> -La pulizia dell'Unità del malato va fatta </a:t>
            </a:r>
            <a:r>
              <a:rPr lang="it-IT" b="1" dirty="0" smtClean="0"/>
              <a:t>quotidianamente sulla superficie</a:t>
            </a:r>
            <a:r>
              <a:rPr lang="it-IT" dirty="0" smtClean="0"/>
              <a:t> a umido impiegando un panno imbibito d'acqua e detergente. </a:t>
            </a:r>
          </a:p>
          <a:p>
            <a:pPr>
              <a:buNone/>
            </a:pPr>
            <a:r>
              <a:rPr lang="it-IT" dirty="0" smtClean="0"/>
              <a:t>-La pulizia va fatta anche dopo le  </a:t>
            </a:r>
            <a:r>
              <a:rPr lang="it-IT" b="1" dirty="0" smtClean="0"/>
              <a:t>dimissioni del malato </a:t>
            </a:r>
            <a:r>
              <a:rPr lang="it-IT" dirty="0" smtClean="0"/>
              <a:t>sia sulle per superfici che all'interno, con acqua e detergente. </a:t>
            </a:r>
          </a:p>
          <a:p>
            <a:pPr>
              <a:buNone/>
            </a:pPr>
            <a:r>
              <a:rPr lang="it-IT" dirty="0" smtClean="0"/>
              <a:t>-La pulizia va fatta anche </a:t>
            </a:r>
            <a:r>
              <a:rPr lang="it-IT" b="1" dirty="0" smtClean="0"/>
              <a:t>al bisogno</a:t>
            </a:r>
            <a:r>
              <a:rPr lang="it-IT" dirty="0" smtClean="0"/>
              <a:t> con acqua e detergente.</a:t>
            </a:r>
          </a:p>
          <a:p>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2571736" y="1935480"/>
            <a:ext cx="6115064" cy="4389120"/>
          </a:xfrm>
        </p:spPr>
        <p:txBody>
          <a:bodyPr>
            <a:normAutofit lnSpcReduction="10000"/>
          </a:bodyPr>
          <a:lstStyle/>
          <a:p>
            <a:pPr>
              <a:buNone/>
            </a:pPr>
            <a:endParaRPr lang="it-IT" i="1" dirty="0" smtClean="0"/>
          </a:p>
          <a:p>
            <a:pPr>
              <a:buNone/>
            </a:pPr>
            <a:r>
              <a:rPr lang="it-IT" i="1" dirty="0" smtClean="0"/>
              <a:t>In caso di </a:t>
            </a:r>
            <a:r>
              <a:rPr lang="it-IT" b="1" i="1" dirty="0" smtClean="0"/>
              <a:t>pazienti con malattie infettive </a:t>
            </a:r>
            <a:r>
              <a:rPr lang="it-IT" dirty="0" smtClean="0"/>
              <a:t>può essere necessario sottoporre </a:t>
            </a:r>
            <a:r>
              <a:rPr lang="it-IT" b="1" dirty="0" smtClean="0"/>
              <a:t>l'unità del malato a disinfezione </a:t>
            </a:r>
            <a:r>
              <a:rPr lang="it-IT" dirty="0" smtClean="0"/>
              <a:t>dopo le sue dimissioni o trasferimento. Va comunque fatta sempre un'accurata pulizia e detersione di ogni singolo elemento dell'unità del malato tutto ciò rispettando </a:t>
            </a:r>
            <a:r>
              <a:rPr lang="it-IT" b="1" dirty="0" smtClean="0"/>
              <a:t>i protocolli specifici vigenti nell'unità operativa interessante.</a:t>
            </a:r>
          </a:p>
          <a:p>
            <a:pPr>
              <a:buNone/>
            </a:pPr>
            <a:endParaRPr lang="it-IT" dirty="0"/>
          </a:p>
        </p:txBody>
      </p:sp>
      <p:sp>
        <p:nvSpPr>
          <p:cNvPr id="4" name="Freccia a destra 3"/>
          <p:cNvSpPr/>
          <p:nvPr/>
        </p:nvSpPr>
        <p:spPr>
          <a:xfrm>
            <a:off x="785786" y="2714620"/>
            <a:ext cx="1714512" cy="2286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4143380"/>
            <a:ext cx="7572428" cy="2402451"/>
          </a:xfrm>
        </p:spPr>
        <p:txBody>
          <a:bodyPr>
            <a:noAutofit/>
          </a:bodyPr>
          <a:lstStyle/>
          <a:p>
            <a:r>
              <a:rPr lang="it-IT" sz="4000" dirty="0" smtClean="0">
                <a:solidFill>
                  <a:schemeClr val="tx1"/>
                </a:solidFill>
              </a:rPr>
              <a:t>COMFORT ALBERGHIERO E SALUBRITA’ DELL’AMBIENTE</a:t>
            </a:r>
            <a:endParaRPr lang="it-IT" sz="4000" dirty="0">
              <a:solidFill>
                <a:schemeClr val="tx1"/>
              </a:solidFill>
            </a:endParaRPr>
          </a:p>
        </p:txBody>
      </p:sp>
      <p:pic>
        <p:nvPicPr>
          <p:cNvPr id="153602" name="Picture 2" descr="Risultato immagini per COMFORT LABERGHIERP"/>
          <p:cNvPicPr>
            <a:picLocks noChangeAspect="1" noChangeArrowheads="1"/>
          </p:cNvPicPr>
          <p:nvPr/>
        </p:nvPicPr>
        <p:blipFill>
          <a:blip r:embed="rId2"/>
          <a:srcRect/>
          <a:stretch>
            <a:fillRect/>
          </a:stretch>
        </p:blipFill>
        <p:spPr bwMode="auto">
          <a:xfrm rot="232613">
            <a:off x="2798351" y="547961"/>
            <a:ext cx="5805757" cy="4786667"/>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solidFill>
                  <a:srgbClr val="0070C0"/>
                </a:solidFill>
              </a:rPr>
              <a:t>La pulizia giornaliera della stanza</a:t>
            </a:r>
          </a:p>
          <a:p>
            <a:pPr>
              <a:buNone/>
            </a:pPr>
            <a:r>
              <a:rPr lang="it-IT" dirty="0" smtClean="0"/>
              <a:t>Una stanza deve essere pulita al mattino:</a:t>
            </a:r>
          </a:p>
          <a:p>
            <a:pPr>
              <a:buFont typeface="Wingdings" pitchFamily="2" charset="2"/>
              <a:buChar char="Ø"/>
            </a:pPr>
            <a:r>
              <a:rPr lang="it-IT" dirty="0" smtClean="0"/>
              <a:t> Dopo il rifacimento dei letti;</a:t>
            </a:r>
          </a:p>
          <a:p>
            <a:pPr>
              <a:buFont typeface="Wingdings" pitchFamily="2" charset="2"/>
              <a:buChar char="Ø"/>
            </a:pPr>
            <a:r>
              <a:rPr lang="it-IT" dirty="0" smtClean="0"/>
              <a:t> Dopo che ogni paziente abbia soddisfatto il proprio bisogno di igiene;</a:t>
            </a:r>
          </a:p>
          <a:p>
            <a:pPr>
              <a:buFont typeface="Wingdings" pitchFamily="2" charset="2"/>
              <a:buChar char="Ø"/>
            </a:pPr>
            <a:r>
              <a:rPr lang="it-IT" dirty="0" smtClean="0"/>
              <a:t> Dopo che ogni paziente abbia soddisfatto il proprio bisogno di alimentazione;</a:t>
            </a: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5" name="Segnaposto contenuto 4"/>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 y="1069145"/>
            <a:ext cx="5711482" cy="4704980"/>
          </a:xfrm>
        </p:spPr>
        <p:txBody>
          <a:bodyPr/>
          <a:lstStyle/>
          <a:p>
            <a:r>
              <a:rPr lang="it-IT" sz="3600" dirty="0" smtClean="0"/>
              <a:t>APPROFONDIMENTO: PADELLA E PAPPAGALLO</a:t>
            </a:r>
            <a:endParaRPr lang="it-IT" sz="3600"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52</a:t>
            </a:fld>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53</a:t>
            </a:fld>
            <a:endParaRPr lang="it-IT"/>
          </a:p>
        </p:txBody>
      </p:sp>
      <p:sp>
        <p:nvSpPr>
          <p:cNvPr id="1026" name="AutoShape 2" descr="Risultato immagini per PADELLA E PAPPAGA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o immagini per PADELLA E PAPPAGA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Picture 6" descr="Risultato immagini per PADELLA E PAPPAGALLO"/>
          <p:cNvPicPr>
            <a:picLocks noChangeAspect="1" noChangeArrowheads="1"/>
          </p:cNvPicPr>
          <p:nvPr/>
        </p:nvPicPr>
        <p:blipFill>
          <a:blip r:embed="rId2"/>
          <a:srcRect/>
          <a:stretch>
            <a:fillRect/>
          </a:stretch>
        </p:blipFill>
        <p:spPr bwMode="auto">
          <a:xfrm>
            <a:off x="691200" y="2039814"/>
            <a:ext cx="7206333" cy="3151163"/>
          </a:xfrm>
          <a:prstGeom prst="rect">
            <a:avLst/>
          </a:prstGeom>
          <a:noFill/>
        </p:spPr>
      </p:pic>
      <p:sp>
        <p:nvSpPr>
          <p:cNvPr id="9" name="CasellaDiTesto 8"/>
          <p:cNvSpPr txBox="1"/>
          <p:nvPr/>
        </p:nvSpPr>
        <p:spPr>
          <a:xfrm>
            <a:off x="3866733" y="5615180"/>
            <a:ext cx="4586067" cy="830997"/>
          </a:xfrm>
          <a:prstGeom prst="rect">
            <a:avLst/>
          </a:prstGeom>
          <a:noFill/>
        </p:spPr>
        <p:txBody>
          <a:bodyPr wrap="square" rtlCol="0">
            <a:spAutoFit/>
          </a:bodyPr>
          <a:lstStyle/>
          <a:p>
            <a:pPr algn="r"/>
            <a:r>
              <a:rPr lang="it-IT" sz="4800" b="1" dirty="0" smtClean="0"/>
              <a:t>PADELLA</a:t>
            </a:r>
            <a:endParaRPr lang="it-IT" sz="48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54</a:t>
            </a:fld>
            <a:endParaRPr lang="it-IT"/>
          </a:p>
        </p:txBody>
      </p:sp>
      <p:sp>
        <p:nvSpPr>
          <p:cNvPr id="1026" name="AutoShape 2" descr="Risultato immagini per PADELLA E PAPPAGA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o immagini per PADELLA E PAPPAGA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54626" name="Picture 2" descr="https://www.cfs.it/media/catalog/product/cache/image/e9c3970ab036de70892d86c6d221abfe/M/M/MM0004323.jpg"/>
          <p:cNvPicPr>
            <a:picLocks noChangeAspect="1" noChangeArrowheads="1"/>
          </p:cNvPicPr>
          <p:nvPr/>
        </p:nvPicPr>
        <p:blipFill>
          <a:blip r:embed="rId2"/>
          <a:srcRect/>
          <a:stretch>
            <a:fillRect/>
          </a:stretch>
        </p:blipFill>
        <p:spPr bwMode="auto">
          <a:xfrm>
            <a:off x="691200" y="1303679"/>
            <a:ext cx="4495458" cy="4495459"/>
          </a:xfrm>
          <a:prstGeom prst="rect">
            <a:avLst/>
          </a:prstGeom>
          <a:noFill/>
        </p:spPr>
      </p:pic>
      <p:sp>
        <p:nvSpPr>
          <p:cNvPr id="8" name="CasellaDiTesto 7"/>
          <p:cNvSpPr txBox="1"/>
          <p:nvPr/>
        </p:nvSpPr>
        <p:spPr>
          <a:xfrm>
            <a:off x="3993341" y="5738291"/>
            <a:ext cx="4459459" cy="707886"/>
          </a:xfrm>
          <a:prstGeom prst="rect">
            <a:avLst/>
          </a:prstGeom>
          <a:noFill/>
        </p:spPr>
        <p:txBody>
          <a:bodyPr wrap="square" rtlCol="0">
            <a:spAutoFit/>
          </a:bodyPr>
          <a:lstStyle/>
          <a:p>
            <a:pPr algn="r"/>
            <a:r>
              <a:rPr lang="it-IT" sz="4000" b="1" dirty="0" smtClean="0"/>
              <a:t>PAPPAGALLO</a:t>
            </a:r>
            <a:endParaRPr lang="it-IT" sz="4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55</a:t>
            </a:fld>
            <a:endParaRPr lang="it-IT"/>
          </a:p>
        </p:txBody>
      </p:sp>
      <p:sp>
        <p:nvSpPr>
          <p:cNvPr id="1026" name="AutoShape 2" descr="Risultato immagini per PADELLA E PAPPAGA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o immagini per PADELLA E PAPPAGA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444605" y="2180492"/>
            <a:ext cx="8008195" cy="4616648"/>
          </a:xfrm>
          <a:prstGeom prst="rect">
            <a:avLst/>
          </a:prstGeom>
          <a:noFill/>
        </p:spPr>
        <p:txBody>
          <a:bodyPr wrap="square" rtlCol="0">
            <a:spAutoFit/>
          </a:bodyPr>
          <a:lstStyle/>
          <a:p>
            <a:r>
              <a:rPr lang="it-IT" sz="3200" dirty="0" smtClean="0"/>
              <a:t>DOVE VANNO SVUOTATI/ SMALTITI?</a:t>
            </a:r>
          </a:p>
          <a:p>
            <a:endParaRPr lang="it-IT" sz="3200" dirty="0" smtClean="0"/>
          </a:p>
          <a:p>
            <a:endParaRPr lang="it-IT" sz="3200" dirty="0" smtClean="0"/>
          </a:p>
          <a:p>
            <a:pPr algn="ctr"/>
            <a:r>
              <a:rPr lang="it-IT" sz="3200" i="1" u="sng" dirty="0" smtClean="0"/>
              <a:t>NELL’APPOSITO DEPOSITO VUOTATOIO</a:t>
            </a:r>
            <a:r>
              <a:rPr lang="it-IT" i="1" u="sng" dirty="0" smtClean="0"/>
              <a:t>..</a:t>
            </a:r>
          </a:p>
          <a:p>
            <a:endParaRPr lang="it-IT" dirty="0" smtClean="0"/>
          </a:p>
          <a:p>
            <a:endParaRPr lang="it-IT" sz="2400" dirty="0" smtClean="0"/>
          </a:p>
          <a:p>
            <a:pPr>
              <a:buFont typeface="Wingdings" pitchFamily="2" charset="2"/>
              <a:buChar char="Ø"/>
            </a:pPr>
            <a:r>
              <a:rPr lang="it-IT" sz="2400" dirty="0" smtClean="0"/>
              <a:t>POSSIBILITA’ </a:t>
            </a:r>
            <a:r>
              <a:rPr lang="it-IT" sz="2400" dirty="0" err="1" smtClean="0"/>
              <a:t>DI</a:t>
            </a:r>
            <a:r>
              <a:rPr lang="it-IT" sz="2400" dirty="0" smtClean="0"/>
              <a:t> TROVARE PRESIDI MONOUSO, DA PREFERIRE .</a:t>
            </a:r>
          </a:p>
          <a:p>
            <a:pPr>
              <a:buFont typeface="Wingdings" pitchFamily="2" charset="2"/>
              <a:buChar char="Ø"/>
            </a:pPr>
            <a:r>
              <a:rPr lang="it-IT" sz="2400" dirty="0" smtClean="0"/>
              <a:t>DAL PUNTO </a:t>
            </a:r>
            <a:r>
              <a:rPr lang="it-IT" sz="2400" dirty="0" err="1" smtClean="0"/>
              <a:t>DI</a:t>
            </a:r>
            <a:r>
              <a:rPr lang="it-IT" sz="2400" dirty="0" smtClean="0"/>
              <a:t> VISTA LAVORATIVO E IGIENICO, SICURAMENTE PIU’ SEMPLICI, E IGIENICI.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56</a:t>
            </a:fld>
            <a:endParaRPr lang="it-IT"/>
          </a:p>
        </p:txBody>
      </p:sp>
      <p:sp>
        <p:nvSpPr>
          <p:cNvPr id="1026" name="AutoShape 2" descr="Risultato immagini per PADELLA E PAPPAGA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o immagini per PADELLA E PAPPAGA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Rettangolo 5"/>
          <p:cNvSpPr/>
          <p:nvPr/>
        </p:nvSpPr>
        <p:spPr>
          <a:xfrm>
            <a:off x="1308295" y="1885072"/>
            <a:ext cx="6794696" cy="3785652"/>
          </a:xfrm>
          <a:prstGeom prst="rect">
            <a:avLst/>
          </a:prstGeom>
        </p:spPr>
        <p:txBody>
          <a:bodyPr wrap="square">
            <a:spAutoFit/>
          </a:bodyPr>
          <a:lstStyle/>
          <a:p>
            <a:r>
              <a:rPr lang="it-IT" sz="2400" b="1" dirty="0" err="1" smtClean="0"/>
              <a:t>Vuotatoio</a:t>
            </a:r>
            <a:r>
              <a:rPr lang="it-IT" sz="2400" b="1" dirty="0" smtClean="0"/>
              <a:t> e </a:t>
            </a:r>
            <a:r>
              <a:rPr lang="it-IT" sz="2400" b="1" dirty="0" err="1" smtClean="0"/>
              <a:t>lavapadelle</a:t>
            </a:r>
            <a:r>
              <a:rPr lang="it-IT" sz="2400" b="1" dirty="0" smtClean="0"/>
              <a:t> sono tra quegli </a:t>
            </a:r>
            <a:r>
              <a:rPr lang="it-IT" sz="2400" b="1" u="sng" dirty="0" smtClean="0"/>
              <a:t>elementi strutturali </a:t>
            </a:r>
            <a:r>
              <a:rPr lang="it-IT" sz="2400" b="1" dirty="0" smtClean="0"/>
              <a:t>che devono essere presenti all'interno di un locale specifico in ogni piano di degenza. Si tratta del locale per il materiale sporco, che insieme ad altri locali come per esempio quello per il deposito delle attrezzature e del materiale pulito, fanno sì che una struttura sanitaria abbia i requisiti necessari per ricevere gli accrediti da parte del Servizio Sanitario Nazionale (SSN).</a:t>
            </a:r>
            <a:endParaRPr lang="it-IT"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3" name="Segnaposto testo 2"/>
          <p:cNvSpPr>
            <a:spLocks noGrp="1"/>
          </p:cNvSpPr>
          <p:nvPr>
            <p:ph type="body" idx="1"/>
          </p:nvPr>
        </p:nvSpPr>
        <p:spPr>
          <a:xfrm>
            <a:off x="691200" y="1811604"/>
            <a:ext cx="3219618" cy="1409898"/>
          </a:xfrm>
        </p:spPr>
        <p:txBody>
          <a:bodyPr/>
          <a:lstStyle/>
          <a:p>
            <a:r>
              <a:rPr lang="it-IT" b="1" dirty="0" smtClean="0"/>
              <a:t>DEPOSITO-VUOTATOIO</a:t>
            </a:r>
            <a:endParaRPr lang="it-IT" b="1"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57</a:t>
            </a:fld>
            <a:endParaRPr lang="it-IT"/>
          </a:p>
        </p:txBody>
      </p:sp>
      <p:pic>
        <p:nvPicPr>
          <p:cNvPr id="157698" name="Picture 2" descr="https://cdn2.nurse24.it/images/varie/uso-lavapadelle.jpg"/>
          <p:cNvPicPr>
            <a:picLocks noChangeAspect="1" noChangeArrowheads="1"/>
          </p:cNvPicPr>
          <p:nvPr/>
        </p:nvPicPr>
        <p:blipFill>
          <a:blip r:embed="rId2"/>
          <a:srcRect/>
          <a:stretch>
            <a:fillRect/>
          </a:stretch>
        </p:blipFill>
        <p:spPr bwMode="auto">
          <a:xfrm>
            <a:off x="4277409" y="2328203"/>
            <a:ext cx="2857500" cy="28575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3" name="Segnaposto testo 2"/>
          <p:cNvSpPr>
            <a:spLocks noGrp="1"/>
          </p:cNvSpPr>
          <p:nvPr>
            <p:ph type="body" idx="1"/>
          </p:nvPr>
        </p:nvSpPr>
        <p:spPr/>
        <p:txBody>
          <a:bodyPr/>
          <a:lstStyle/>
          <a:p>
            <a:endParaRPr lang="it-IT" dirty="0" smtClean="0"/>
          </a:p>
          <a:p>
            <a:endParaRPr lang="it-IT" dirty="0" smtClean="0"/>
          </a:p>
          <a:p>
            <a:r>
              <a:rPr lang="it-IT" dirty="0" smtClean="0"/>
              <a:t>Sulla base di quanto detto finora quindi tutti i praticanti </a:t>
            </a:r>
            <a:r>
              <a:rPr lang="it-IT" dirty="0" err="1" smtClean="0"/>
              <a:t>Oss</a:t>
            </a:r>
            <a:r>
              <a:rPr lang="it-IT" dirty="0" smtClean="0"/>
              <a:t> che fanno tirocinio presso le strutture accreditate, dovrebbero entrare in contatto almeno una volta con una </a:t>
            </a:r>
            <a:r>
              <a:rPr lang="it-IT" b="1" dirty="0" err="1" smtClean="0"/>
              <a:t>lavapadelle</a:t>
            </a:r>
            <a:r>
              <a:rPr lang="it-IT" dirty="0" smtClean="0"/>
              <a:t>.</a:t>
            </a:r>
          </a:p>
          <a:p>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58</a:t>
            </a:fld>
            <a:endParaRPr lang="it-I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3" name="Segnaposto testo 2"/>
          <p:cNvSpPr>
            <a:spLocks noGrp="1"/>
          </p:cNvSpPr>
          <p:nvPr>
            <p:ph type="body" idx="1"/>
          </p:nvPr>
        </p:nvSpPr>
        <p:spPr/>
        <p:txBody>
          <a:bodyPr/>
          <a:lstStyle/>
          <a:p>
            <a:r>
              <a:rPr lang="it-IT" dirty="0" smtClean="0"/>
              <a:t>A qualche </a:t>
            </a:r>
            <a:r>
              <a:rPr lang="it-IT" dirty="0" err="1" smtClean="0"/>
              <a:t>Oss</a:t>
            </a:r>
            <a:r>
              <a:rPr lang="it-IT" dirty="0" smtClean="0"/>
              <a:t>, al suo primo giorno di lavoro, è invece capitato di trovarsi totalmente impreparato al suo utilizzo e questo accade essenzialmente per due motivi: il primo è perché non tutte le strutture presso cui hanno fatto tirocinio avevano la </a:t>
            </a:r>
            <a:r>
              <a:rPr lang="it-IT" dirty="0" err="1" smtClean="0"/>
              <a:t>lavapadelle</a:t>
            </a:r>
            <a:r>
              <a:rPr lang="it-IT" dirty="0" smtClean="0"/>
              <a:t> e l'altro, ben più grave, è che questa – sebbene presente – non veniva utilizzata, se non rarissime volte.</a:t>
            </a:r>
          </a:p>
          <a:p>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59</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lnSpcReduction="10000"/>
          </a:bodyPr>
          <a:lstStyle/>
          <a:p>
            <a:pPr>
              <a:buNone/>
            </a:pPr>
            <a:endParaRPr lang="it-IT" b="1" dirty="0" smtClean="0"/>
          </a:p>
          <a:p>
            <a:pPr>
              <a:buNone/>
            </a:pPr>
            <a:r>
              <a:rPr lang="it-IT" b="1" dirty="0" smtClean="0"/>
              <a:t>DEFINIZIONE </a:t>
            </a:r>
            <a:r>
              <a:rPr lang="it-IT" b="1" dirty="0" err="1" smtClean="0"/>
              <a:t>DI</a:t>
            </a:r>
            <a:r>
              <a:rPr lang="it-IT" b="1" dirty="0" smtClean="0"/>
              <a:t> COMFORT:</a:t>
            </a:r>
          </a:p>
          <a:p>
            <a:pPr>
              <a:buNone/>
            </a:pPr>
            <a:endParaRPr lang="it-IT" b="1" dirty="0"/>
          </a:p>
          <a:p>
            <a:pPr algn="ctr">
              <a:buNone/>
            </a:pPr>
            <a:r>
              <a:rPr lang="it-IT" sz="4000" b="1" i="1" dirty="0" smtClean="0">
                <a:solidFill>
                  <a:srgbClr val="00B0F0"/>
                </a:solidFill>
              </a:rPr>
              <a:t>Comodità, agio; </a:t>
            </a:r>
          </a:p>
          <a:p>
            <a:pPr algn="ctr">
              <a:buNone/>
            </a:pPr>
            <a:r>
              <a:rPr lang="it-IT" sz="4000" b="1" i="1" dirty="0" smtClean="0">
                <a:solidFill>
                  <a:srgbClr val="00B0F0"/>
                </a:solidFill>
              </a:rPr>
              <a:t>quanto concorre a rendere agevole e bene organizzata la vita quotidiana.</a:t>
            </a:r>
          </a:p>
          <a:p>
            <a:pPr algn="ctr">
              <a:buNone/>
            </a:pPr>
            <a:endParaRPr lang="it-IT" b="1" i="1" dirty="0" smtClean="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3" name="Segnaposto testo 2"/>
          <p:cNvSpPr>
            <a:spLocks noGrp="1"/>
          </p:cNvSpPr>
          <p:nvPr>
            <p:ph type="body" idx="1"/>
          </p:nvPr>
        </p:nvSpPr>
        <p:spPr>
          <a:xfrm>
            <a:off x="691200" y="1811604"/>
            <a:ext cx="7761600" cy="5046396"/>
          </a:xfrm>
        </p:spPr>
        <p:txBody>
          <a:bodyPr/>
          <a:lstStyle/>
          <a:p>
            <a:r>
              <a:rPr lang="it-IT" dirty="0" smtClean="0"/>
              <a:t>Il più delle volte la </a:t>
            </a:r>
            <a:r>
              <a:rPr lang="it-IT" dirty="0" err="1" smtClean="0"/>
              <a:t>lavapadelle</a:t>
            </a:r>
            <a:r>
              <a:rPr lang="it-IT" dirty="0" smtClean="0"/>
              <a:t> non viene usata, perché in realtà di padelle da lavare ce ne sono ben poche, visto che per </a:t>
            </a:r>
            <a:r>
              <a:rPr lang="it-IT" b="1" dirty="0" smtClean="0"/>
              <a:t>fare l'igiene perineale</a:t>
            </a:r>
            <a:r>
              <a:rPr lang="it-IT" dirty="0" smtClean="0"/>
              <a:t> sono più usate le traverse monouso che le padelle.</a:t>
            </a:r>
          </a:p>
          <a:p>
            <a:r>
              <a:rPr lang="it-IT" dirty="0" smtClean="0"/>
              <a:t>Oltre alle gravissime conseguenze per i pazienti, rischi d'infezioni e trasmissioni di malattie se si usano padelle non disinfettate correttamente, c'è da considerare l'enorme rischio a cui va incontro sia il futuro </a:t>
            </a:r>
            <a:r>
              <a:rPr lang="it-IT" dirty="0" err="1" smtClean="0"/>
              <a:t>Oss</a:t>
            </a:r>
            <a:r>
              <a:rPr lang="it-IT" dirty="0" smtClean="0"/>
              <a:t> una volta entrato nel mondo del lavoro, che l'operatore già in servizio.</a:t>
            </a:r>
          </a:p>
          <a:p>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60</a:t>
            </a:fld>
            <a:endParaRPr 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3" name="Segnaposto testo 2"/>
          <p:cNvSpPr>
            <a:spLocks noGrp="1"/>
          </p:cNvSpPr>
          <p:nvPr>
            <p:ph type="body" idx="1"/>
          </p:nvPr>
        </p:nvSpPr>
        <p:spPr/>
        <p:txBody>
          <a:bodyPr/>
          <a:lstStyle/>
          <a:p>
            <a:r>
              <a:rPr lang="it-IT" sz="3600" dirty="0" smtClean="0"/>
              <a:t>Non seguire le procedure e le </a:t>
            </a:r>
            <a:r>
              <a:rPr lang="it-IT" sz="3600" b="1" dirty="0" smtClean="0"/>
              <a:t>linee guida</a:t>
            </a:r>
            <a:r>
              <a:rPr lang="it-IT" sz="3600" dirty="0" smtClean="0"/>
              <a:t> relative alle </a:t>
            </a:r>
            <a:r>
              <a:rPr lang="it-IT" sz="3600" b="1" dirty="0" smtClean="0"/>
              <a:t>cure igieniche del paziente</a:t>
            </a:r>
            <a:r>
              <a:rPr lang="it-IT" sz="3600" dirty="0" smtClean="0"/>
              <a:t> può compromettere la sua carriera, con richiami scritti e addirittura il licenziamento.</a:t>
            </a:r>
          </a:p>
          <a:p>
            <a:endParaRPr lang="it-IT" dirty="0" smtClean="0"/>
          </a:p>
          <a:p>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61</a:t>
            </a:fld>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3" name="Segnaposto testo 2"/>
          <p:cNvSpPr>
            <a:spLocks noGrp="1"/>
          </p:cNvSpPr>
          <p:nvPr>
            <p:ph type="body" idx="1"/>
          </p:nvPr>
        </p:nvSpPr>
        <p:spPr/>
        <p:txBody>
          <a:bodyPr/>
          <a:lstStyle/>
          <a:p>
            <a:r>
              <a:rPr lang="it-IT" dirty="0" smtClean="0"/>
              <a:t>Abituarsi ad usare sempre la padella diventa dunque fondamentale, anche per tutelare la propria sicurezza, così come è importante imparare ad utilizzare una </a:t>
            </a:r>
            <a:r>
              <a:rPr lang="it-IT" dirty="0" err="1" smtClean="0"/>
              <a:t>lavapadelle</a:t>
            </a:r>
            <a:r>
              <a:rPr lang="it-IT" dirty="0" smtClean="0"/>
              <a:t>. </a:t>
            </a:r>
          </a:p>
          <a:p>
            <a:pPr>
              <a:buNone/>
            </a:pPr>
            <a:endParaRPr lang="it-IT" dirty="0" smtClean="0"/>
          </a:p>
          <a:p>
            <a:pPr>
              <a:buNone/>
            </a:pPr>
            <a:r>
              <a:rPr lang="it-IT" dirty="0" smtClean="0"/>
              <a:t>Un compito non proprio gradevole, ma che può essere reso facile e sicuro grazie ai giusti macchinari.</a:t>
            </a: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62</a:t>
            </a:fld>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APPROFONDIMENTO PADELLA E PAPPAGALLO</a:t>
            </a:r>
            <a:endParaRPr lang="it-IT" dirty="0"/>
          </a:p>
        </p:txBody>
      </p:sp>
      <p:sp>
        <p:nvSpPr>
          <p:cNvPr id="3" name="Segnaposto testo 2"/>
          <p:cNvSpPr>
            <a:spLocks noGrp="1"/>
          </p:cNvSpPr>
          <p:nvPr>
            <p:ph type="body" idx="1"/>
          </p:nvPr>
        </p:nvSpPr>
        <p:spPr/>
        <p:txBody>
          <a:bodyPr/>
          <a:lstStyle/>
          <a:p>
            <a:endParaRPr lang="it-IT" dirty="0" smtClean="0"/>
          </a:p>
          <a:p>
            <a:r>
              <a:rPr lang="it-IT" u="sng" dirty="0" smtClean="0"/>
              <a:t>Sul mercato ce ne sono di tanti tipi</a:t>
            </a:r>
            <a:r>
              <a:rPr lang="it-IT" dirty="0" smtClean="0"/>
              <a:t>: di dimensioni compatte, da sottopiano o a posizionamento libero; automatiche, manuali o semi-automatiche; a doppia porta o singola; in acciaio o di vetro; con porta a scorrimento o a ribaltina, </a:t>
            </a:r>
            <a:r>
              <a:rPr lang="it-IT" dirty="0" err="1" smtClean="0"/>
              <a:t>etc</a:t>
            </a:r>
            <a:endParaRPr lang="it-IT" dirty="0" smtClean="0"/>
          </a:p>
          <a:p>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63</a:t>
            </a:fld>
            <a:endParaRPr lang="it-IT"/>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940148"/>
            <a:ext cx="4505400" cy="2833977"/>
          </a:xfrm>
        </p:spPr>
        <p:txBody>
          <a:bodyPr/>
          <a:lstStyle/>
          <a:p>
            <a:r>
              <a:rPr lang="it-IT" dirty="0" smtClean="0">
                <a:solidFill>
                  <a:srgbClr val="0070C0"/>
                </a:solidFill>
              </a:rPr>
              <a:t>La pulizia giornaliera della stanza</a:t>
            </a:r>
            <a:br>
              <a:rPr lang="it-IT" dirty="0" smtClean="0">
                <a:solidFill>
                  <a:srgbClr val="0070C0"/>
                </a:solidFill>
              </a:rPr>
            </a:br>
            <a:endParaRPr lang="it-IT" dirty="0"/>
          </a:p>
        </p:txBody>
      </p:sp>
      <p:sp>
        <p:nvSpPr>
          <p:cNvPr id="3" name="Sottotitolo 2"/>
          <p:cNvSpPr>
            <a:spLocks noGrp="1"/>
          </p:cNvSpPr>
          <p:nvPr>
            <p:ph type="subTitle" idx="1"/>
          </p:nvPr>
        </p:nvSpPr>
        <p:spPr/>
        <p:txBody>
          <a:bodyPr/>
          <a:lstStyle/>
          <a:p>
            <a:endParaRPr lang="it-IT"/>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64</a:t>
            </a:fld>
            <a:endParaRPr lang="it-I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solidFill>
                  <a:srgbClr val="0070C0"/>
                </a:solidFill>
              </a:rPr>
              <a:t> La pulizia periodica</a:t>
            </a:r>
          </a:p>
          <a:p>
            <a:pPr>
              <a:buNone/>
            </a:pPr>
            <a:r>
              <a:rPr lang="it-IT" dirty="0" smtClean="0"/>
              <a:t>Secondo una </a:t>
            </a:r>
            <a:r>
              <a:rPr lang="it-IT" b="1" dirty="0" smtClean="0"/>
              <a:t>periodicità codificata</a:t>
            </a:r>
            <a:r>
              <a:rPr lang="it-IT" dirty="0" smtClean="0"/>
              <a:t>, alcune superfici andranno pulite ogni settimana, mese, bimestre ( infissi, porte, vetri ecc.).</a:t>
            </a:r>
          </a:p>
          <a:p>
            <a:pPr>
              <a:buNone/>
            </a:pPr>
            <a:r>
              <a:rPr lang="it-IT" dirty="0" smtClean="0"/>
              <a:t>Andranno anche pulite le </a:t>
            </a:r>
            <a:r>
              <a:rPr lang="it-IT" b="1" dirty="0" smtClean="0"/>
              <a:t>bocchette dell’areazione</a:t>
            </a:r>
            <a:r>
              <a:rPr lang="it-IT" dirty="0" smtClean="0"/>
              <a:t>: internamente mediante aspirazione da parte del </a:t>
            </a:r>
            <a:r>
              <a:rPr lang="it-IT" u="sng" dirty="0" smtClean="0">
                <a:solidFill>
                  <a:srgbClr val="FF0000"/>
                </a:solidFill>
              </a:rPr>
              <a:t>personale addetto</a:t>
            </a:r>
            <a:r>
              <a:rPr lang="it-IT" dirty="0" smtClean="0"/>
              <a:t>, esternamente con un panno umido.</a:t>
            </a:r>
            <a:endParaRPr lang="it-IT"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solidFill>
                  <a:srgbClr val="0070C0"/>
                </a:solidFill>
              </a:rPr>
              <a:t>La pulizia straordinaria</a:t>
            </a:r>
          </a:p>
          <a:p>
            <a:pPr>
              <a:buNone/>
            </a:pPr>
            <a:r>
              <a:rPr lang="it-IT" dirty="0" smtClean="0"/>
              <a:t>Sono riferite a pulizie straordinarie riferite all’intera stanza, comprendono anche i muri oltre che ai pavimenti e che si effettuano, </a:t>
            </a:r>
            <a:r>
              <a:rPr lang="it-IT" u="sng" dirty="0" smtClean="0"/>
              <a:t>dopo la dimissione dei pazienti infetti</a:t>
            </a:r>
            <a:r>
              <a:rPr lang="it-IT" dirty="0" smtClean="0"/>
              <a:t>.</a:t>
            </a:r>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solidFill>
                  <a:srgbClr val="0070C0"/>
                </a:solidFill>
              </a:rPr>
              <a:t>La pulizia terminale</a:t>
            </a:r>
          </a:p>
          <a:p>
            <a:r>
              <a:rPr lang="it-IT" dirty="0" smtClean="0"/>
              <a:t>Si fa riferimento alla dimissione/trasferimento/ morte del paziente e prevede una pulizia a fondo dell’unità del malato con cambio di materasso</a:t>
            </a:r>
          </a:p>
          <a:p>
            <a:r>
              <a:rPr lang="it-IT" dirty="0" smtClean="0"/>
              <a:t> Pulizia del letto in ogni punto</a:t>
            </a:r>
          </a:p>
          <a:p>
            <a:r>
              <a:rPr lang="it-IT" dirty="0" smtClean="0"/>
              <a:t> Pulizia del comodino esternamente ed internamente, dall’alto verso il basso (compreso maniglie, cassetto e ruote);</a:t>
            </a:r>
            <a:endParaRPr lang="it-IT"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Font typeface="Arial" pitchFamily="34" charset="0"/>
              <a:buChar char="•"/>
            </a:pPr>
            <a:r>
              <a:rPr lang="it-IT" dirty="0" smtClean="0"/>
              <a:t> Pulizia dell’armadietto esternamente ed internamente;</a:t>
            </a:r>
          </a:p>
          <a:p>
            <a:pPr>
              <a:buFont typeface="Arial" pitchFamily="34" charset="0"/>
              <a:buChar char="•"/>
            </a:pPr>
            <a:r>
              <a:rPr lang="it-IT" dirty="0" smtClean="0"/>
              <a:t> Pulizia della sedia;</a:t>
            </a:r>
          </a:p>
          <a:p>
            <a:pPr>
              <a:buFont typeface="Arial" pitchFamily="34" charset="0"/>
              <a:buChar char="•"/>
            </a:pPr>
            <a:r>
              <a:rPr lang="it-IT" dirty="0" smtClean="0"/>
              <a:t> Pulizia del sistema di illuminazione e di comunicazione;</a:t>
            </a:r>
          </a:p>
          <a:p>
            <a:pPr>
              <a:buFont typeface="Arial" pitchFamily="34" charset="0"/>
              <a:buChar char="•"/>
            </a:pPr>
            <a:r>
              <a:rPr lang="it-IT" dirty="0" smtClean="0"/>
              <a:t> Pulizia di tutto ciò che è stato a contatto con il paziente (piantana flebo, archetti, trapezio, staffa, ecc.)</a:t>
            </a:r>
          </a:p>
          <a:p>
            <a:pPr>
              <a:buFont typeface="Arial" pitchFamily="34" charset="0"/>
              <a:buChar char="•"/>
            </a:pPr>
            <a:r>
              <a:rPr lang="it-IT" b="1" u="sng" dirty="0" smtClean="0">
                <a:solidFill>
                  <a:srgbClr val="0070C0"/>
                </a:solidFill>
              </a:rPr>
              <a:t>Dopo la pulizia si procede alla disinfezione.</a:t>
            </a:r>
            <a:endParaRPr lang="it-IT" b="1" u="sng"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1143000"/>
          </a:xfrm>
        </p:spPr>
        <p:txBody>
          <a:bodyPr/>
          <a:lstStyle/>
          <a:p>
            <a:r>
              <a:rPr lang="it-IT" dirty="0" smtClean="0"/>
              <a:t>COMFORT ALBERGHIERO</a:t>
            </a:r>
            <a:endParaRPr lang="it-IT" dirty="0"/>
          </a:p>
        </p:txBody>
      </p:sp>
      <p:sp>
        <p:nvSpPr>
          <p:cNvPr id="3" name="Segnaposto contenuto 2"/>
          <p:cNvSpPr>
            <a:spLocks noGrp="1"/>
          </p:cNvSpPr>
          <p:nvPr>
            <p:ph idx="1"/>
          </p:nvPr>
        </p:nvSpPr>
        <p:spPr>
          <a:xfrm>
            <a:off x="357158" y="1357298"/>
            <a:ext cx="8229600" cy="5214974"/>
          </a:xfrm>
        </p:spPr>
        <p:txBody>
          <a:bodyPr>
            <a:normAutofit/>
          </a:bodyPr>
          <a:lstStyle/>
          <a:p>
            <a:pPr>
              <a:buNone/>
            </a:pPr>
            <a:r>
              <a:rPr lang="it-IT" b="1" dirty="0" smtClean="0"/>
              <a:t>LA DEFINZIONE </a:t>
            </a:r>
            <a:r>
              <a:rPr lang="it-IT" b="1" dirty="0" err="1" smtClean="0"/>
              <a:t>DI</a:t>
            </a:r>
            <a:r>
              <a:rPr lang="it-IT" b="1" dirty="0" smtClean="0"/>
              <a:t> COMFORT IN AMBITO SANITARIO </a:t>
            </a:r>
            <a:r>
              <a:rPr lang="it-IT" dirty="0" smtClean="0"/>
              <a:t>E’ LEGATA A INDIRIZZI METODOLOGICI:</a:t>
            </a:r>
          </a:p>
          <a:p>
            <a:pPr>
              <a:buNone/>
            </a:pPr>
            <a:endParaRPr lang="it-IT" b="1" dirty="0" smtClean="0"/>
          </a:p>
          <a:p>
            <a:pPr>
              <a:buNone/>
            </a:pPr>
            <a:r>
              <a:rPr lang="it-IT" b="1" dirty="0" smtClean="0"/>
              <a:t>1.ACCOGLIENZA</a:t>
            </a:r>
          </a:p>
          <a:p>
            <a:pPr>
              <a:buNone/>
            </a:pPr>
            <a:endParaRPr lang="it-IT" b="1" dirty="0" smtClean="0"/>
          </a:p>
          <a:p>
            <a:pPr>
              <a:buNone/>
            </a:pPr>
            <a:r>
              <a:rPr lang="it-IT" b="1" dirty="0" smtClean="0"/>
              <a:t>2.CREAZIONE </a:t>
            </a:r>
            <a:r>
              <a:rPr lang="it-IT" b="1" dirty="0" err="1" smtClean="0"/>
              <a:t>DI</a:t>
            </a:r>
            <a:r>
              <a:rPr lang="it-IT" b="1" dirty="0" smtClean="0"/>
              <a:t> AMBIENTE  A MISURA  </a:t>
            </a:r>
            <a:r>
              <a:rPr lang="it-IT" b="1" dirty="0" err="1" smtClean="0"/>
              <a:t>D’UOMO</a:t>
            </a:r>
            <a:endParaRPr lang="it-IT" b="1" dirty="0" smtClean="0"/>
          </a:p>
          <a:p>
            <a:pPr>
              <a:buNone/>
            </a:pPr>
            <a:endParaRPr lang="it-IT" b="1" dirty="0" smtClean="0"/>
          </a:p>
          <a:p>
            <a:pPr>
              <a:buNone/>
            </a:pPr>
            <a:r>
              <a:rPr lang="it-IT" b="1" dirty="0" smtClean="0"/>
              <a:t>3. ERGONOMIA</a:t>
            </a:r>
          </a:p>
          <a:p>
            <a:pPr>
              <a:buNone/>
            </a:pPr>
            <a:endParaRPr lang="it-IT" b="1"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solidFill>
                  <a:srgbClr val="0070C0"/>
                </a:solidFill>
              </a:rPr>
              <a:t>PRINCIPIO IMPORTANTE:</a:t>
            </a:r>
          </a:p>
          <a:p>
            <a:pPr>
              <a:buNone/>
            </a:pPr>
            <a:r>
              <a:rPr lang="it-IT" dirty="0" smtClean="0"/>
              <a:t>La pulizia dell’unità del malato deve essere garantita in qualsiasi momento della giornata, indipendentemente dalla periodicità stabilita. Questo non riguarda solo l’unità del paziente ma anche </a:t>
            </a:r>
            <a:r>
              <a:rPr lang="it-IT" dirty="0" err="1" smtClean="0"/>
              <a:t>anche</a:t>
            </a:r>
            <a:r>
              <a:rPr lang="it-IT" dirty="0" smtClean="0"/>
              <a:t> per altri spazi (bagni, pavimenti, corridoi, ecc.)</a:t>
            </a:r>
            <a:endParaRPr lang="it-IT"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testo 2"/>
          <p:cNvSpPr>
            <a:spLocks noGrp="1"/>
          </p:cNvSpPr>
          <p:nvPr>
            <p:ph type="body" idx="1"/>
          </p:nvPr>
        </p:nvSpPr>
        <p:spPr/>
        <p:txBody>
          <a:bodyPr/>
          <a:lstStyle/>
          <a:p>
            <a:r>
              <a:rPr lang="it-IT" dirty="0" smtClean="0"/>
              <a:t>E’ necessario che la stanza di degenza venga gestita in moda da assicurarne </a:t>
            </a:r>
            <a:r>
              <a:rPr lang="it-IT" b="1" u="sng" dirty="0" smtClean="0"/>
              <a:t>la migliore vivibilità.</a:t>
            </a:r>
          </a:p>
          <a:p>
            <a:endParaRPr lang="it-IT" dirty="0" smtClean="0"/>
          </a:p>
          <a:p>
            <a:r>
              <a:rPr lang="it-IT" dirty="0" smtClean="0"/>
              <a:t>L’arredamento del letto deve essere garantito pulito ad ogni degente che si ricoveri in ospedale, pertanto è necessario che il materasso, il guanciale, le coperte,  la biancheria da letto e da bagno vengano sostituiti al termine di ogni ricovero e ogni qualvolta sia necessario.</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71</a:t>
            </a:fld>
            <a:endParaRPr lang="it-IT"/>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testo 2"/>
          <p:cNvSpPr>
            <a:spLocks noGrp="1"/>
          </p:cNvSpPr>
          <p:nvPr>
            <p:ph type="body" idx="1"/>
          </p:nvPr>
        </p:nvSpPr>
        <p:spPr/>
        <p:txBody>
          <a:bodyPr/>
          <a:lstStyle/>
          <a:p>
            <a:r>
              <a:rPr lang="it-IT" dirty="0" smtClean="0"/>
              <a:t>Anche gli ausili e l’attrezzatura che il paziente utilizza devono essere garantiti puliti ad ogni utilizzo.</a:t>
            </a:r>
          </a:p>
          <a:p>
            <a:r>
              <a:rPr lang="it-IT" dirty="0" smtClean="0"/>
              <a:t>La comoda e i contenitori per la raccolta degli escreti devono essere lavati e disinfettati dopo oggi utilizzo mediante l’uso di apposite macchine automatiche, oppure manualmente.</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72</a:t>
            </a:fld>
            <a:endParaRPr lang="it-IT"/>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testo 2"/>
          <p:cNvSpPr>
            <a:spLocks noGrp="1"/>
          </p:cNvSpPr>
          <p:nvPr>
            <p:ph type="body" idx="1"/>
          </p:nvPr>
        </p:nvSpPr>
        <p:spPr/>
        <p:txBody>
          <a:bodyPr/>
          <a:lstStyle/>
          <a:p>
            <a:pPr algn="ctr">
              <a:buNone/>
            </a:pPr>
            <a:endParaRPr lang="it-IT" dirty="0" smtClean="0"/>
          </a:p>
          <a:p>
            <a:pPr algn="ctr">
              <a:buNone/>
            </a:pPr>
            <a:endParaRPr lang="it-IT" dirty="0" smtClean="0"/>
          </a:p>
          <a:p>
            <a:pPr algn="ctr">
              <a:buNone/>
            </a:pPr>
            <a:endParaRPr lang="it-IT" dirty="0" smtClean="0"/>
          </a:p>
          <a:p>
            <a:pPr algn="ctr">
              <a:buNone/>
            </a:pPr>
            <a:r>
              <a:rPr lang="it-IT" dirty="0" smtClean="0"/>
              <a:t>La camera di degenza deve essere pulita almeno due volte al giorno, i servizi igienici comuni almeno tre volte al giorno e i sanitari vanno disinfettati.</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73</a:t>
            </a:fld>
            <a:endParaRPr lang="it-IT"/>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testo 2"/>
          <p:cNvSpPr>
            <a:spLocks noGrp="1"/>
          </p:cNvSpPr>
          <p:nvPr>
            <p:ph type="body" idx="1"/>
          </p:nvPr>
        </p:nvSpPr>
        <p:spPr/>
        <p:txBody>
          <a:bodyPr/>
          <a:lstStyle/>
          <a:p>
            <a:pPr>
              <a:buNone/>
            </a:pPr>
            <a:endParaRPr lang="it-IT" dirty="0" smtClean="0"/>
          </a:p>
          <a:p>
            <a:pPr>
              <a:buNone/>
            </a:pPr>
            <a:r>
              <a:rPr lang="it-IT" dirty="0" smtClean="0"/>
              <a:t>Le operazioni di pulizia assumono particolare importanza nelle strutture sanitarie dove dalla corretta ed efficace esecuzione di esse può dipendere </a:t>
            </a:r>
            <a:r>
              <a:rPr lang="it-IT" b="1" dirty="0" smtClean="0"/>
              <a:t>il risultato di una prestazione sanitaria complessa </a:t>
            </a:r>
            <a:r>
              <a:rPr lang="it-IT" dirty="0" smtClean="0"/>
              <a:t>e di conseguenza della salute del malato.</a:t>
            </a: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74</a:t>
            </a:fld>
            <a:endParaRPr lang="it-IT"/>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200" y="282417"/>
            <a:ext cx="7761600" cy="673122"/>
          </a:xfrm>
        </p:spPr>
        <p:txBody>
          <a:bodyPr/>
          <a:lstStyle/>
          <a:p>
            <a:r>
              <a:rPr lang="it-IT" dirty="0" smtClean="0"/>
              <a:t>COMFORT ALBERGHIERO</a:t>
            </a:r>
            <a:endParaRPr lang="it-IT" dirty="0"/>
          </a:p>
        </p:txBody>
      </p:sp>
      <p:sp>
        <p:nvSpPr>
          <p:cNvPr id="3" name="Segnaposto testo 2"/>
          <p:cNvSpPr>
            <a:spLocks noGrp="1"/>
          </p:cNvSpPr>
          <p:nvPr>
            <p:ph type="body" idx="1"/>
          </p:nvPr>
        </p:nvSpPr>
        <p:spPr>
          <a:xfrm>
            <a:off x="691200" y="955538"/>
            <a:ext cx="7761600" cy="5902461"/>
          </a:xfrm>
        </p:spPr>
        <p:txBody>
          <a:bodyPr/>
          <a:lstStyle/>
          <a:p>
            <a:pPr>
              <a:buNone/>
            </a:pPr>
            <a:r>
              <a:rPr lang="it-IT" b="1" dirty="0" smtClean="0">
                <a:solidFill>
                  <a:srgbClr val="0070C0"/>
                </a:solidFill>
              </a:rPr>
              <a:t>Interventi di pulizia:</a:t>
            </a:r>
          </a:p>
          <a:p>
            <a:pPr>
              <a:buNone/>
            </a:pPr>
            <a:r>
              <a:rPr lang="it-IT" b="1" dirty="0" smtClean="0"/>
              <a:t>1.Interventi di mantenimento/Interventi di risanamento</a:t>
            </a:r>
          </a:p>
          <a:p>
            <a:pPr>
              <a:buNone/>
            </a:pPr>
            <a:r>
              <a:rPr lang="it-IT" b="1" dirty="0" smtClean="0"/>
              <a:t>2. Spolveratura</a:t>
            </a:r>
          </a:p>
          <a:p>
            <a:pPr>
              <a:buNone/>
            </a:pPr>
            <a:r>
              <a:rPr lang="it-IT" b="1" dirty="0" smtClean="0"/>
              <a:t>3. Scopatura ad umido</a:t>
            </a:r>
          </a:p>
          <a:p>
            <a:pPr>
              <a:buNone/>
            </a:pPr>
            <a:r>
              <a:rPr lang="it-IT" b="1" dirty="0" smtClean="0"/>
              <a:t>4.Detersione</a:t>
            </a:r>
          </a:p>
          <a:p>
            <a:pPr>
              <a:buNone/>
            </a:pPr>
            <a:r>
              <a:rPr lang="it-IT" b="1" dirty="0" smtClean="0"/>
              <a:t>5. Detersione manuale dei pavimenti</a:t>
            </a:r>
          </a:p>
          <a:p>
            <a:pPr>
              <a:buNone/>
            </a:pPr>
            <a:r>
              <a:rPr lang="it-IT" b="1" dirty="0" smtClean="0"/>
              <a:t>6. Detersione meccanica dei pavimenti</a:t>
            </a:r>
          </a:p>
          <a:p>
            <a:pPr>
              <a:buNone/>
            </a:pPr>
            <a:r>
              <a:rPr lang="it-IT" b="1" dirty="0" smtClean="0"/>
              <a:t>7.Detersione manuale delle superfici verticali</a:t>
            </a:r>
          </a:p>
          <a:p>
            <a:pPr>
              <a:buNone/>
            </a:pPr>
            <a:r>
              <a:rPr lang="it-IT" b="1" dirty="0" smtClean="0"/>
              <a:t>8. Detersione delle superfici e degli arredi</a:t>
            </a:r>
          </a:p>
          <a:p>
            <a:pPr>
              <a:buNone/>
            </a:pPr>
            <a:r>
              <a:rPr lang="it-IT" b="1" dirty="0" smtClean="0"/>
              <a:t>9.La disincrostazione</a:t>
            </a:r>
          </a:p>
          <a:p>
            <a:pPr>
              <a:buNone/>
            </a:pPr>
            <a:r>
              <a:rPr lang="it-IT" b="1" dirty="0" smtClean="0"/>
              <a:t>10.Pulizia e manutenzione delle attrezzature e del materiale di consumo</a:t>
            </a:r>
          </a:p>
          <a:p>
            <a:pPr>
              <a:buNone/>
            </a:pPr>
            <a:endParaRPr lang="it-IT" b="1"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75</a:t>
            </a:fld>
            <a:endParaRPr lang="it-IT"/>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testo 2"/>
          <p:cNvSpPr>
            <a:spLocks noGrp="1"/>
          </p:cNvSpPr>
          <p:nvPr>
            <p:ph type="body" idx="1"/>
          </p:nvPr>
        </p:nvSpPr>
        <p:spPr/>
        <p:txBody>
          <a:bodyPr/>
          <a:lstStyle/>
          <a:p>
            <a:pPr>
              <a:buNone/>
            </a:pPr>
            <a:r>
              <a:rPr lang="it-IT" sz="4000" dirty="0" smtClean="0"/>
              <a:t>…..Ma oltre ai semplici interventi di pulizia, in campo sanitario risulta necessario adottare tecniche piu’ specifiche  e mirate.</a:t>
            </a:r>
          </a:p>
          <a:p>
            <a:pPr>
              <a:buNone/>
            </a:pPr>
            <a:r>
              <a:rPr lang="it-IT" sz="4000" dirty="0" smtClean="0"/>
              <a:t>E quindi, ricapitolando:….</a:t>
            </a: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76</a:t>
            </a:fld>
            <a:endParaRPr lang="it-IT"/>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endParaRPr lang="it-IT" dirty="0"/>
          </a:p>
        </p:txBody>
      </p:sp>
      <p:sp>
        <p:nvSpPr>
          <p:cNvPr id="4" name="Rettangolo 3"/>
          <p:cNvSpPr/>
          <p:nvPr/>
        </p:nvSpPr>
        <p:spPr>
          <a:xfrm>
            <a:off x="1571604" y="2857496"/>
            <a:ext cx="45719"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571604" y="2500306"/>
            <a:ext cx="5286412" cy="300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071670" y="3429000"/>
            <a:ext cx="4572032" cy="769441"/>
          </a:xfrm>
          <a:prstGeom prst="rect">
            <a:avLst/>
          </a:prstGeom>
          <a:noFill/>
        </p:spPr>
        <p:txBody>
          <a:bodyPr wrap="square" rtlCol="0">
            <a:spAutoFit/>
          </a:bodyPr>
          <a:lstStyle/>
          <a:p>
            <a:r>
              <a:rPr lang="it-IT" sz="4400" b="1" dirty="0" smtClean="0"/>
              <a:t>SANIFICAZIONE</a:t>
            </a:r>
            <a:endParaRPr lang="it-IT"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endParaRPr lang="it-IT" dirty="0"/>
          </a:p>
        </p:txBody>
      </p:sp>
      <p:sp>
        <p:nvSpPr>
          <p:cNvPr id="4" name="Ovale 3"/>
          <p:cNvSpPr/>
          <p:nvPr/>
        </p:nvSpPr>
        <p:spPr>
          <a:xfrm>
            <a:off x="857224" y="3286124"/>
            <a:ext cx="2643206" cy="2214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5929322" y="3429000"/>
            <a:ext cx="2643206" cy="2214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3857620" y="3143248"/>
            <a:ext cx="1714512" cy="2571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071538" y="3786190"/>
            <a:ext cx="2357454" cy="1200329"/>
          </a:xfrm>
          <a:prstGeom prst="rect">
            <a:avLst/>
          </a:prstGeom>
          <a:noFill/>
        </p:spPr>
        <p:txBody>
          <a:bodyPr wrap="square" rtlCol="0">
            <a:spAutoFit/>
          </a:bodyPr>
          <a:lstStyle/>
          <a:p>
            <a:r>
              <a:rPr lang="it-IT" sz="3600" dirty="0" smtClean="0"/>
              <a:t>SANIFICAZIONE</a:t>
            </a:r>
            <a:endParaRPr lang="it-IT" sz="3600" dirty="0"/>
          </a:p>
        </p:txBody>
      </p:sp>
      <p:sp>
        <p:nvSpPr>
          <p:cNvPr id="8" name="CasellaDiTesto 7"/>
          <p:cNvSpPr txBox="1"/>
          <p:nvPr/>
        </p:nvSpPr>
        <p:spPr>
          <a:xfrm>
            <a:off x="6143636" y="4071942"/>
            <a:ext cx="2071702" cy="646331"/>
          </a:xfrm>
          <a:prstGeom prst="rect">
            <a:avLst/>
          </a:prstGeom>
          <a:noFill/>
        </p:spPr>
        <p:txBody>
          <a:bodyPr wrap="square" rtlCol="0">
            <a:spAutoFit/>
          </a:bodyPr>
          <a:lstStyle/>
          <a:p>
            <a:r>
              <a:rPr lang="it-IT" sz="3600" dirty="0" smtClean="0"/>
              <a:t>PULIZIA</a:t>
            </a:r>
            <a:endParaRPr lang="it-IT"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b="1" dirty="0" smtClean="0"/>
              <a:t>4.STRUTTURAZIONE </a:t>
            </a:r>
            <a:r>
              <a:rPr lang="it-IT" b="1" dirty="0" err="1" smtClean="0"/>
              <a:t>DI</a:t>
            </a:r>
            <a:r>
              <a:rPr lang="it-IT" b="1" dirty="0" smtClean="0"/>
              <a:t> UNA CAMERA </a:t>
            </a:r>
            <a:r>
              <a:rPr lang="it-IT" b="1" dirty="0" err="1" smtClean="0"/>
              <a:t>DI</a:t>
            </a:r>
            <a:r>
              <a:rPr lang="it-IT" b="1" dirty="0" smtClean="0"/>
              <a:t> DEGENZA CON PREVISIONE DEI SERVIZI IGIENICI</a:t>
            </a:r>
          </a:p>
          <a:p>
            <a:pPr>
              <a:buNone/>
            </a:pPr>
            <a:endParaRPr lang="it-IT" b="1" dirty="0" smtClean="0"/>
          </a:p>
          <a:p>
            <a:pPr>
              <a:buNone/>
            </a:pPr>
            <a:r>
              <a:rPr lang="it-IT" b="1" dirty="0" smtClean="0"/>
              <a:t>5.INTRODUZIONE SISTEMI </a:t>
            </a:r>
            <a:r>
              <a:rPr lang="it-IT" b="1" dirty="0" err="1" smtClean="0"/>
              <a:t>DI</a:t>
            </a:r>
            <a:r>
              <a:rPr lang="it-IT" b="1" dirty="0" smtClean="0"/>
              <a:t> CLIMATIZZAZIONE</a:t>
            </a:r>
          </a:p>
          <a:p>
            <a:pPr>
              <a:buNone/>
            </a:pPr>
            <a:endParaRPr lang="it-IT" b="1" dirty="0" smtClean="0"/>
          </a:p>
          <a:p>
            <a:pPr>
              <a:buNone/>
            </a:pPr>
            <a:r>
              <a:rPr lang="it-IT" b="1" dirty="0" smtClean="0"/>
              <a:t>6.CONTROLLO DEL RUMORE </a:t>
            </a:r>
          </a:p>
          <a:p>
            <a:pPr>
              <a:buNone/>
            </a:pPr>
            <a:endParaRPr lang="it-IT" b="1" dirty="0" smtClean="0"/>
          </a:p>
          <a:p>
            <a:pPr>
              <a:buNone/>
            </a:pPr>
            <a:r>
              <a:rPr lang="it-IT" b="1" dirty="0" smtClean="0"/>
              <a:t>7.UTILIZZO DEL COLORE</a:t>
            </a:r>
          </a:p>
          <a:p>
            <a:endParaRPr lang="it-IT"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normAutofit fontScale="92500"/>
          </a:bodyPr>
          <a:lstStyle/>
          <a:p>
            <a:r>
              <a:rPr lang="it-IT" sz="4400" b="1" dirty="0" smtClean="0"/>
              <a:t>La pulizia ( sanificazione </a:t>
            </a:r>
            <a:r>
              <a:rPr lang="it-IT" sz="4400" dirty="0" smtClean="0"/>
              <a:t>) è la rimozione meccanica dello sporco da superfici, oggetti, cute e mucose con l’uso di acqua con o senza detergente. </a:t>
            </a:r>
            <a:endParaRPr lang="it-IT" sz="4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endParaRPr lang="it-IT" sz="4400" dirty="0" smtClean="0"/>
          </a:p>
          <a:p>
            <a:pPr>
              <a:buNone/>
            </a:pPr>
            <a:r>
              <a:rPr lang="it-IT" sz="4400" dirty="0" smtClean="0"/>
              <a:t>Con la sanificazione non si uccidono i microrganismi ma si diminuisce  la concentrazione</a:t>
            </a:r>
            <a:r>
              <a:rPr lang="it-IT" dirty="0" smtClean="0"/>
              <a:t>.</a:t>
            </a:r>
            <a:endParaRPr lang="it-IT"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401080"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1500166" y="2571744"/>
            <a:ext cx="6357982"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143108" y="3857628"/>
            <a:ext cx="5429288" cy="584775"/>
          </a:xfrm>
          <a:prstGeom prst="rect">
            <a:avLst/>
          </a:prstGeom>
          <a:noFill/>
        </p:spPr>
        <p:txBody>
          <a:bodyPr wrap="square" rtlCol="0">
            <a:spAutoFit/>
          </a:bodyPr>
          <a:lstStyle/>
          <a:p>
            <a:r>
              <a:rPr lang="it-IT" sz="3200" b="1" dirty="0" smtClean="0"/>
              <a:t>DECONTAMINAZIONE</a:t>
            </a:r>
            <a:endParaRPr lang="it-IT" sz="32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a:xfrm>
            <a:off x="691200" y="1292200"/>
            <a:ext cx="7761600" cy="5178938"/>
          </a:xfrm>
        </p:spPr>
        <p:txBody>
          <a:bodyPr>
            <a:normAutofit fontScale="77500" lnSpcReduction="20000"/>
          </a:bodyPr>
          <a:lstStyle/>
          <a:p>
            <a:pPr fontAlgn="base">
              <a:buNone/>
            </a:pPr>
            <a:r>
              <a:rPr lang="it-IT" dirty="0" smtClean="0"/>
              <a:t>1-</a:t>
            </a:r>
            <a:r>
              <a:rPr lang="it-IT" dirty="0" smtClean="0">
                <a:solidFill>
                  <a:srgbClr val="0070C0"/>
                </a:solidFill>
              </a:rPr>
              <a:t>IMMERSIONE</a:t>
            </a:r>
            <a:r>
              <a:rPr lang="it-IT" dirty="0" smtClean="0"/>
              <a:t>: La procedura per il lavaggio manuale prevede che il materiale venga immerso in una </a:t>
            </a:r>
            <a:r>
              <a:rPr lang="it-IT" b="1" dirty="0" smtClean="0"/>
              <a:t>soluzione detergente</a:t>
            </a:r>
            <a:r>
              <a:rPr lang="it-IT" dirty="0" smtClean="0"/>
              <a:t> (o </a:t>
            </a:r>
            <a:r>
              <a:rPr lang="it-IT" dirty="0" err="1" smtClean="0"/>
              <a:t>detergente-disinfettante</a:t>
            </a:r>
            <a:r>
              <a:rPr lang="it-IT" dirty="0" smtClean="0"/>
              <a:t>). Il dispositivo medico deve essere immerso nella soluzione </a:t>
            </a:r>
            <a:r>
              <a:rPr lang="it-IT" b="1" dirty="0" smtClean="0"/>
              <a:t>smontato  in tutte le sue parti</a:t>
            </a:r>
            <a:r>
              <a:rPr lang="it-IT" dirty="0" smtClean="0"/>
              <a:t> affinché ogni sua superficie venga a contatto con la soluzione detergente/disinfettante.</a:t>
            </a:r>
          </a:p>
          <a:p>
            <a:pPr fontAlgn="base">
              <a:buNone/>
            </a:pPr>
            <a:endParaRPr lang="it-IT" dirty="0" smtClean="0"/>
          </a:p>
          <a:p>
            <a:pPr fontAlgn="base">
              <a:buNone/>
            </a:pPr>
            <a:r>
              <a:rPr lang="it-IT" dirty="0" smtClean="0">
                <a:solidFill>
                  <a:srgbClr val="0070C0"/>
                </a:solidFill>
              </a:rPr>
              <a:t>2-SPAZZOLATURA MANUALE: </a:t>
            </a:r>
            <a:r>
              <a:rPr lang="it-IT" dirty="0" smtClean="0"/>
              <a:t>Dopo la fase di immersione gli strumenti vanno spazzolati nella soluzione detergente o soluzione detergente/disinfettante per rimuovere i residui organici che non sono stati eliminati dall'azione del detergente. La spazzolatura deve avvenire con l’utilizzo di apposite spazzole o scovolini ponendo attenzione alle zone critiche del dispositivo medico quali incastri, zigrinature e cavità. Per i dispositivi medici che presentano cavità o lumi stretti è consigliabile ricorrere a pistole ad acqua o aria compressa. Spazzole con sete morbide e scovolini vanno, dopo l'uso, disinfettati e sterilizzati. Nella fase di lavaggio e spazzolatura è obbligatorio l'uso di DPI (guanti, visiera ecc.).</a:t>
            </a:r>
          </a:p>
          <a:p>
            <a:pPr>
              <a:buNone/>
            </a:pPr>
            <a:endParaRPr lang="it-IT"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fontAlgn="base">
              <a:buNone/>
            </a:pPr>
            <a:r>
              <a:rPr lang="it-IT" dirty="0" smtClean="0">
                <a:solidFill>
                  <a:srgbClr val="0070C0"/>
                </a:solidFill>
              </a:rPr>
              <a:t>3-RISCIACQUO: </a:t>
            </a:r>
            <a:r>
              <a:rPr lang="it-IT" dirty="0" smtClean="0"/>
              <a:t>Il risciacquo consta nel risciacquare il materiale con acqua corrente, questo per rimuovere i residui di detergente. Il risciacquo avviene dopo il lavaggio manuale e/o l'uso di apparecchi ad ultrasuoni.</a:t>
            </a:r>
          </a:p>
          <a:p>
            <a:pPr fontAlgn="base">
              <a:buNone/>
            </a:pPr>
            <a:r>
              <a:rPr lang="it-IT" dirty="0" smtClean="0">
                <a:solidFill>
                  <a:srgbClr val="0070C0"/>
                </a:solidFill>
              </a:rPr>
              <a:t>4-ASCIUGATURA: </a:t>
            </a:r>
            <a:r>
              <a:rPr lang="it-IT" dirty="0" smtClean="0"/>
              <a:t>Dopo il risciacquo si provvede ad una accurata asciugatura del materiale che </a:t>
            </a:r>
            <a:r>
              <a:rPr lang="it-IT" dirty="0" err="1" smtClean="0"/>
              <a:t>puó</a:t>
            </a:r>
            <a:r>
              <a:rPr lang="it-IT" dirty="0" smtClean="0"/>
              <a:t> essere eseguita con asciugamani in carta monouso o di tela che non rilasciano fibre. È preferibile l'uso di pistole ad aria compressa per la strumentazione che presenta lumi stretti al fine di eliminare residui d'acqua.</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endParaRPr lang="it-IT" dirty="0" smtClean="0"/>
          </a:p>
          <a:p>
            <a:pPr>
              <a:buNone/>
            </a:pPr>
            <a:r>
              <a:rPr lang="it-IT" dirty="0" smtClean="0"/>
              <a:t>Strettamente legato al concetto di comfort in ambito sanitario, trova spazio il concetto di “comfort alberghiero”.</a:t>
            </a:r>
          </a:p>
          <a:p>
            <a:pPr>
              <a:buNone/>
            </a:pPr>
            <a:r>
              <a:rPr lang="it-IT" dirty="0" smtClean="0"/>
              <a:t>I“</a:t>
            </a:r>
            <a:r>
              <a:rPr lang="it-IT" b="1" dirty="0" smtClean="0"/>
              <a:t>servizi alberghieri e di supporto</a:t>
            </a:r>
            <a:r>
              <a:rPr lang="it-IT" dirty="0" smtClean="0"/>
              <a:t>” comprendono tutti i servizi direttamente operanti a garantire </a:t>
            </a:r>
            <a:r>
              <a:rPr lang="it-IT" b="1" u="sng" dirty="0" smtClean="0"/>
              <a:t>l’ospitalità umanizzata </a:t>
            </a:r>
            <a:r>
              <a:rPr lang="it-IT" dirty="0" smtClean="0"/>
              <a:t>e di buon livello dei degenti, degli accompagnatori, dei familiari, e di tutti i cittadini che accedono ai servizi.</a:t>
            </a:r>
            <a:endParaRPr lang="it-IT"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4" name="Segnaposto numero diapositiva 3"/>
          <p:cNvSpPr>
            <a:spLocks noGrp="1"/>
          </p:cNvSpPr>
          <p:nvPr>
            <p:ph type="sldNum" sz="quarter" idx="12"/>
          </p:nvPr>
        </p:nvSpPr>
        <p:spPr/>
        <p:txBody>
          <a:bodyPr/>
          <a:lstStyle/>
          <a:p>
            <a:fld id="{88F5C033-669E-4CF9-B74B-18B49A1A83C4}" type="slidenum">
              <a:rPr lang="it-IT" smtClean="0"/>
              <a:pPr/>
              <a:t>90</a:t>
            </a:fld>
            <a:endParaRPr lang="it-IT"/>
          </a:p>
        </p:txBody>
      </p:sp>
      <p:sp>
        <p:nvSpPr>
          <p:cNvPr id="5" name="CasellaDiTesto 4"/>
          <p:cNvSpPr txBox="1"/>
          <p:nvPr/>
        </p:nvSpPr>
        <p:spPr>
          <a:xfrm>
            <a:off x="2982351" y="3671668"/>
            <a:ext cx="5233181" cy="307777"/>
          </a:xfrm>
          <a:prstGeom prst="rect">
            <a:avLst/>
          </a:prstGeom>
          <a:noFill/>
        </p:spPr>
        <p:txBody>
          <a:bodyPr wrap="square" rtlCol="0">
            <a:spAutoFit/>
          </a:bodyPr>
          <a:lstStyle/>
          <a:p>
            <a:r>
              <a:rPr lang="it-IT" dirty="0" smtClean="0"/>
              <a:t>DISINFEZIONE</a:t>
            </a:r>
            <a:endParaRPr lang="it-IT" dirty="0"/>
          </a:p>
        </p:txBody>
      </p:sp>
      <p:sp>
        <p:nvSpPr>
          <p:cNvPr id="6" name="Rettangolo 5"/>
          <p:cNvSpPr/>
          <p:nvPr/>
        </p:nvSpPr>
        <p:spPr>
          <a:xfrm>
            <a:off x="1575582" y="2021144"/>
            <a:ext cx="6189785" cy="3916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180493" y="3137095"/>
            <a:ext cx="5050302" cy="830997"/>
          </a:xfrm>
          <a:prstGeom prst="rect">
            <a:avLst/>
          </a:prstGeom>
          <a:noFill/>
        </p:spPr>
        <p:txBody>
          <a:bodyPr wrap="square" rtlCol="0">
            <a:spAutoFit/>
          </a:bodyPr>
          <a:lstStyle/>
          <a:p>
            <a:r>
              <a:rPr lang="it-IT" sz="4800" b="1" dirty="0" smtClean="0">
                <a:solidFill>
                  <a:schemeClr val="bg1"/>
                </a:solidFill>
              </a:rPr>
              <a:t>DISINFEZIONE</a:t>
            </a:r>
            <a:endParaRPr lang="it-IT" sz="4800" b="1" dirty="0">
              <a:solidFill>
                <a:schemeClr val="bg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r>
              <a:rPr lang="it-IT" dirty="0" smtClean="0">
                <a:solidFill>
                  <a:srgbClr val="0070C0"/>
                </a:solidFill>
              </a:rPr>
              <a:t>ATTENZIONE</a:t>
            </a:r>
          </a:p>
          <a:p>
            <a:pPr>
              <a:buNone/>
            </a:pPr>
            <a:endParaRPr lang="it-IT" b="1" dirty="0" smtClean="0"/>
          </a:p>
          <a:p>
            <a:pPr>
              <a:buNone/>
            </a:pPr>
            <a:r>
              <a:rPr lang="it-IT" b="1" dirty="0" smtClean="0"/>
              <a:t>SANIFICAZIONE E SANITIZZAZIONE SONO DUE CONCETTI DIVERSI!!!!</a:t>
            </a:r>
            <a:endParaRPr lang="it-IT" b="1" dirty="0"/>
          </a:p>
        </p:txBody>
      </p:sp>
      <p:pic>
        <p:nvPicPr>
          <p:cNvPr id="1026" name="Picture 2" descr="Risultato immagini per TRIANGOLO GIALLO"/>
          <p:cNvPicPr>
            <a:picLocks noChangeAspect="1" noChangeArrowheads="1"/>
          </p:cNvPicPr>
          <p:nvPr/>
        </p:nvPicPr>
        <p:blipFill>
          <a:blip r:embed="rId2"/>
          <a:srcRect/>
          <a:stretch>
            <a:fillRect/>
          </a:stretch>
        </p:blipFill>
        <p:spPr bwMode="auto">
          <a:xfrm>
            <a:off x="5572132" y="3643314"/>
            <a:ext cx="2614586" cy="2614586"/>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endParaRPr lang="it-IT" dirty="0" smtClean="0"/>
          </a:p>
          <a:p>
            <a:pPr>
              <a:buNone/>
            </a:pPr>
            <a:r>
              <a:rPr lang="it-IT" dirty="0" smtClean="0"/>
              <a:t>I disinfettanti sono sostanze capaci di eliminare agenti patogeni, batteri, funghi, virus, ad eccezione delle spore: con il loro uso si ottiene una riduzione della carica microbica su oggetti e superfici fino ad un livello di sicurezza</a:t>
            </a:r>
            <a:endParaRPr lang="it-IT"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6" name="Segnaposto contenuto 5"/>
          <p:cNvGraphicFramePr>
            <a:graphicFrameLocks noGrp="1"/>
          </p:cNvGraphicFramePr>
          <p:nvPr>
            <p:ph idx="1"/>
          </p:nvPr>
        </p:nvGraphicFramePr>
        <p:xfrm>
          <a:off x="214282" y="200024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r>
              <a:rPr lang="it-IT" b="1" dirty="0" smtClean="0"/>
              <a:t>La </a:t>
            </a:r>
            <a:r>
              <a:rPr lang="it-IT" b="1" dirty="0" err="1" smtClean="0"/>
              <a:t>clorexidina</a:t>
            </a:r>
            <a:r>
              <a:rPr lang="it-IT" b="1" dirty="0" smtClean="0"/>
              <a:t> </a:t>
            </a:r>
          </a:p>
          <a:p>
            <a:pPr>
              <a:buNone/>
            </a:pPr>
            <a:r>
              <a:rPr lang="it-IT" dirty="0" smtClean="0"/>
              <a:t>è un agente antibatterico di sintesi, utilizzato per disinfettare cute  e mucose orali. </a:t>
            </a:r>
          </a:p>
          <a:p>
            <a:pPr>
              <a:buNone/>
            </a:pPr>
            <a:r>
              <a:rPr lang="it-IT" dirty="0" smtClean="0"/>
              <a:t>Molto efficace contro i batteri </a:t>
            </a:r>
            <a:r>
              <a:rPr lang="it-IT" dirty="0" err="1" smtClean="0"/>
              <a:t>gram</a:t>
            </a:r>
            <a:r>
              <a:rPr lang="it-IT" dirty="0" smtClean="0"/>
              <a:t> positivi, la </a:t>
            </a:r>
            <a:r>
              <a:rPr lang="it-IT" dirty="0" err="1" smtClean="0"/>
              <a:t>clorexidina</a:t>
            </a:r>
            <a:r>
              <a:rPr lang="it-IT" dirty="0" smtClean="0"/>
              <a:t> si rivela piuttosto attiva anche verso i </a:t>
            </a:r>
            <a:r>
              <a:rPr lang="it-IT" dirty="0" err="1" smtClean="0"/>
              <a:t>gram</a:t>
            </a:r>
            <a:r>
              <a:rPr lang="it-IT" dirty="0" smtClean="0"/>
              <a:t> negativi; inoltre, pare che la sostanza sia moderatamente attiva contro funghi e virus incapsulati.</a:t>
            </a:r>
            <a:endParaRPr lang="it-IT"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endParaRPr lang="it-IT" dirty="0"/>
          </a:p>
        </p:txBody>
      </p:sp>
      <p:sp>
        <p:nvSpPr>
          <p:cNvPr id="4" name="Rettangolo arrotondato 3"/>
          <p:cNvSpPr/>
          <p:nvPr/>
        </p:nvSpPr>
        <p:spPr>
          <a:xfrm>
            <a:off x="1428728" y="2500306"/>
            <a:ext cx="5500726" cy="3643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500166" y="3857628"/>
            <a:ext cx="5214974" cy="707886"/>
          </a:xfrm>
          <a:prstGeom prst="rect">
            <a:avLst/>
          </a:prstGeom>
          <a:noFill/>
        </p:spPr>
        <p:txBody>
          <a:bodyPr wrap="square" rtlCol="0">
            <a:spAutoFit/>
          </a:bodyPr>
          <a:lstStyle/>
          <a:p>
            <a:r>
              <a:rPr lang="it-IT" sz="4000" b="1" dirty="0" smtClean="0"/>
              <a:t>STERILIZZAZIONE</a:t>
            </a:r>
            <a:endParaRPr lang="it-IT" sz="4000"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4" name="Segnaposto contenuto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sp>
        <p:nvSpPr>
          <p:cNvPr id="3" name="Segnaposto contenuto 2"/>
          <p:cNvSpPr>
            <a:spLocks noGrp="1"/>
          </p:cNvSpPr>
          <p:nvPr>
            <p:ph idx="1"/>
          </p:nvPr>
        </p:nvSpPr>
        <p:spPr/>
        <p:txBody>
          <a:bodyPr/>
          <a:lstStyle/>
          <a:p>
            <a:pPr>
              <a:buNone/>
            </a:pPr>
            <a:endParaRPr lang="it-IT" dirty="0" smtClean="0"/>
          </a:p>
          <a:p>
            <a:pPr>
              <a:buNone/>
            </a:pPr>
            <a:r>
              <a:rPr lang="it-IT" dirty="0" smtClean="0"/>
              <a:t>La sterilizzazione avviene in presenza di </a:t>
            </a:r>
            <a:r>
              <a:rPr lang="it-IT" b="1" dirty="0" smtClean="0"/>
              <a:t>materiale pulito</a:t>
            </a:r>
            <a:r>
              <a:rPr lang="it-IT" dirty="0" smtClean="0"/>
              <a:t>; tutto il materiale e strumenti contaminati con liquidi biologici devono essere prima decontaminati, puliti , lavati, sciacquati, asciugati, controllati nella loro funzionalità, lubrificati e confezionati in modo opportuno.</a:t>
            </a:r>
            <a:endParaRPr lang="it-IT"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COMFORT ALBERGHIERO</a:t>
            </a:r>
            <a:endParaRPr lang="it-IT" dirty="0"/>
          </a:p>
        </p:txBody>
      </p:sp>
      <p:graphicFrame>
        <p:nvGraphicFramePr>
          <p:cNvPr id="8" name="Segnaposto contenuto 7"/>
          <p:cNvGraphicFramePr>
            <a:graphicFrameLocks noGrp="1"/>
          </p:cNvGraphicFramePr>
          <p:nvPr>
            <p:ph idx="1"/>
          </p:nvPr>
        </p:nvGraphicFramePr>
        <p:xfrm>
          <a:off x="457200" y="1935163"/>
          <a:ext cx="8258204" cy="2872740"/>
        </p:xfrm>
        <a:graphic>
          <a:graphicData uri="http://schemas.openxmlformats.org/drawingml/2006/table">
            <a:tbl>
              <a:tblPr firstRow="1" bandRow="1">
                <a:tableStyleId>{5C22544A-7EE6-4342-B048-85BDC9FD1C3A}</a:tableStyleId>
              </a:tblPr>
              <a:tblGrid>
                <a:gridCol w="4129102"/>
                <a:gridCol w="4129102"/>
              </a:tblGrid>
              <a:tr h="370840">
                <a:tc>
                  <a:txBody>
                    <a:bodyPr/>
                    <a:lstStyle/>
                    <a:p>
                      <a:r>
                        <a:rPr lang="it-IT" dirty="0">
                          <a:solidFill>
                            <a:srgbClr val="272727"/>
                          </a:solidFill>
                        </a:rPr>
                        <a:t>Competenze tecniche</a:t>
                      </a:r>
                    </a:p>
                  </a:txBody>
                  <a:tcPr marL="95250" marR="95250" marT="95250" marB="95250" anchor="ctr"/>
                </a:tc>
                <a:tc>
                  <a:txBody>
                    <a:bodyPr/>
                    <a:lstStyle/>
                    <a:p>
                      <a:r>
                        <a:rPr lang="it-IT" dirty="0">
                          <a:solidFill>
                            <a:srgbClr val="272727"/>
                          </a:solidFill>
                        </a:rPr>
                        <a:t>Attività</a:t>
                      </a:r>
                    </a:p>
                  </a:txBody>
                  <a:tcPr marL="95250" marR="95250" marT="95250" marB="95250" anchor="ctr"/>
                </a:tc>
              </a:tr>
              <a:tr h="370840">
                <a:tc>
                  <a:txBody>
                    <a:bodyPr/>
                    <a:lstStyle/>
                    <a:p>
                      <a:r>
                        <a:rPr lang="it-IT">
                          <a:solidFill>
                            <a:srgbClr val="272727"/>
                          </a:solidFill>
                        </a:rPr>
                        <a:t>Individuare tipologia di sterilizzazione idonea al dispositivo</a:t>
                      </a:r>
                    </a:p>
                  </a:txBody>
                  <a:tcPr marL="95250" marR="95250" marT="95250" marB="95250" anchor="ctr"/>
                </a:tc>
                <a:tc>
                  <a:txBody>
                    <a:bodyPr/>
                    <a:lstStyle/>
                    <a:p>
                      <a:r>
                        <a:rPr lang="it-IT" dirty="0">
                          <a:solidFill>
                            <a:srgbClr val="272727"/>
                          </a:solidFill>
                        </a:rPr>
                        <a:t>Predispone la sala di sterilizzazione</a:t>
                      </a:r>
                    </a:p>
                  </a:txBody>
                  <a:tcPr marL="95250" marR="95250" marT="95250" marB="95250" anchor="ctr"/>
                </a:tc>
              </a:tr>
              <a:tr h="370840">
                <a:tc>
                  <a:txBody>
                    <a:bodyPr/>
                    <a:lstStyle/>
                    <a:p>
                      <a:r>
                        <a:rPr lang="it-IT">
                          <a:solidFill>
                            <a:srgbClr val="272727"/>
                          </a:solidFill>
                        </a:rPr>
                        <a:t>Allestire il carico di materiale da sottoporre al processo di sterilizzazione</a:t>
                      </a:r>
                    </a:p>
                  </a:txBody>
                  <a:tcPr marL="95250" marR="95250" marT="95250" marB="95250" anchor="ctr"/>
                </a:tc>
                <a:tc>
                  <a:txBody>
                    <a:bodyPr/>
                    <a:lstStyle/>
                    <a:p>
                      <a:r>
                        <a:rPr lang="it-IT" dirty="0">
                          <a:solidFill>
                            <a:srgbClr val="272727"/>
                          </a:solidFill>
                        </a:rPr>
                        <a:t>Carica correttamente la sterilizzatrice</a:t>
                      </a:r>
                    </a:p>
                  </a:txBody>
                  <a:tcPr marL="95250" marR="95250" marT="95250" marB="95250" anchor="ctr"/>
                </a:tc>
              </a:tr>
              <a:tr h="370840">
                <a:tc>
                  <a:txBody>
                    <a:bodyPr/>
                    <a:lstStyle/>
                    <a:p>
                      <a:r>
                        <a:rPr lang="it-IT">
                          <a:solidFill>
                            <a:srgbClr val="272727"/>
                          </a:solidFill>
                        </a:rPr>
                        <a:t>Predisporre la sterilizzatrice per il processo di sterilizzazione</a:t>
                      </a:r>
                    </a:p>
                  </a:txBody>
                  <a:tcPr marL="95250" marR="95250" marT="95250" marB="95250" anchor="ctr"/>
                </a:tc>
                <a:tc>
                  <a:txBody>
                    <a:bodyPr/>
                    <a:lstStyle/>
                    <a:p>
                      <a:r>
                        <a:rPr lang="it-IT">
                          <a:solidFill>
                            <a:srgbClr val="272727"/>
                          </a:solidFill>
                        </a:rPr>
                        <a:t>Esegue giornalmente i test di monitoraggio del corretto funzionamento delle autoclavi</a:t>
                      </a:r>
                    </a:p>
                  </a:txBody>
                  <a:tcPr marL="95250" marR="95250" marT="95250" marB="95250" anchor="ctr"/>
                </a:tc>
              </a:tr>
              <a:tr h="370840">
                <a:tc>
                  <a:txBody>
                    <a:bodyPr/>
                    <a:lstStyle/>
                    <a:p>
                      <a:r>
                        <a:rPr lang="it-IT" dirty="0">
                          <a:solidFill>
                            <a:srgbClr val="272727"/>
                          </a:solidFill>
                        </a:rPr>
                        <a:t>Attivare il ciclo di sterilizzazione</a:t>
                      </a:r>
                    </a:p>
                  </a:txBody>
                  <a:tcPr marL="95250" marR="95250" marT="95250" marB="95250" anchor="ctr"/>
                </a:tc>
                <a:tc>
                  <a:txBody>
                    <a:bodyPr/>
                    <a:lstStyle/>
                    <a:p>
                      <a:r>
                        <a:rPr lang="it-IT" dirty="0">
                          <a:solidFill>
                            <a:srgbClr val="272727"/>
                          </a:solidFill>
                        </a:rPr>
                        <a:t>Esegue la manutenzione ordinaria della sterilizzatrice</a:t>
                      </a:r>
                    </a:p>
                  </a:txBody>
                  <a:tcPr marL="95250" marR="95250" marT="95250" marB="95250" anchor="ctr"/>
                </a:tc>
              </a:tr>
            </a:tbl>
          </a:graphicData>
        </a:graphic>
      </p:graphicFrame>
    </p:spTree>
  </p:cSld>
  <p:clrMapOvr>
    <a:masterClrMapping/>
  </p:clrMapOvr>
</p:sld>
</file>

<file path=ppt/theme/theme1.xml><?xml version="1.0" encoding="utf-8"?>
<a:theme xmlns:a="http://schemas.openxmlformats.org/drawingml/2006/main" name="Desdemo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4794</Words>
  <Application>Microsoft Macintosh PowerPoint</Application>
  <PresentationFormat>Presentazione su schermo (4:3)</PresentationFormat>
  <Paragraphs>650</Paragraphs>
  <Slides>160</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160</vt:i4>
      </vt:variant>
    </vt:vector>
  </HeadingPairs>
  <TitlesOfParts>
    <vt:vector size="166" baseType="lpstr">
      <vt:lpstr>Arial</vt:lpstr>
      <vt:lpstr>Montserrat</vt:lpstr>
      <vt:lpstr>Ubuntu</vt:lpstr>
      <vt:lpstr>Wingdings</vt:lpstr>
      <vt:lpstr>Ubuntu Medium</vt:lpstr>
      <vt:lpstr>Desdemona template</vt:lpstr>
      <vt:lpstr>COMFORT ALBERGHIERO E SALUBRITA’ DELL’AMBIENTE</vt:lpstr>
      <vt:lpstr>COMFORT ALBERGHIERO E SALUBRITA’ DELL’AMBIENTE</vt:lpstr>
      <vt:lpstr>INTRODUZIONE: CHI E’ L’OSS?</vt:lpstr>
      <vt:lpstr>INTRODUZIONE: CHI E’ L’OSS?</vt:lpstr>
      <vt:lpstr>COMFORT ALBERGHIERO E SALUBRITA’ DELL’AMBIENTE</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APPROFONDIMENTO: PADELLA E PAPPAGALLO</vt:lpstr>
      <vt:lpstr>APPROFONDIMENTO: PADELLA E PAPPAGALLO</vt:lpstr>
      <vt:lpstr>APPROFONDIMENTO: PADELLA E PAPPAGALLO</vt:lpstr>
      <vt:lpstr>APPROFONDIMENTO: PADELLA E PAPPAGALLO</vt:lpstr>
      <vt:lpstr>APPROFONDIMENTO: PADELLA E PAPPAGALLO</vt:lpstr>
      <vt:lpstr>APPROFONDIMENTO PADELLA E PAPPAGALLO</vt:lpstr>
      <vt:lpstr>APPROFONDIMENTO PADELLA E PAPPAGALLO</vt:lpstr>
      <vt:lpstr>APPROFONDIMENTO PADELLA E PAPPAGALLO</vt:lpstr>
      <vt:lpstr>APPROFONDIMENTO PADELLA E PAPPAGALLO</vt:lpstr>
      <vt:lpstr>APPROFONDIMENTO PADELLA E PAPPAGALLO</vt:lpstr>
      <vt:lpstr>APPROFONDIMENTO PADELLA E PAPPAGALLO</vt:lpstr>
      <vt:lpstr>APPROFONDIMENTO PADELLA E PAPPAGALLO</vt:lpstr>
      <vt:lpstr>La pulizia giornaliera della stanza </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Riordino e pulizia dei carrelli  </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lpstr>COMFORT ALBERGHIERO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FORMAZIONE TITOLO TITOLO TITOLO TITOLO TITOLO TITOLO</dc:title>
  <dc:creator>Utente</dc:creator>
  <cp:lastModifiedBy>HP</cp:lastModifiedBy>
  <cp:revision>21</cp:revision>
  <dcterms:modified xsi:type="dcterms:W3CDTF">2020-03-02T12:53:39Z</dcterms:modified>
</cp:coreProperties>
</file>